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88" r:id="rId2"/>
    <p:sldMasterId id="2147483906" r:id="rId3"/>
    <p:sldMasterId id="2147483924" r:id="rId4"/>
    <p:sldMasterId id="2147483958" r:id="rId5"/>
  </p:sldMasterIdLst>
  <p:notesMasterIdLst>
    <p:notesMasterId r:id="rId48"/>
  </p:notesMasterIdLst>
  <p:sldIdLst>
    <p:sldId id="318" r:id="rId6"/>
    <p:sldId id="371" r:id="rId7"/>
    <p:sldId id="541" r:id="rId8"/>
    <p:sldId id="555" r:id="rId9"/>
    <p:sldId id="531" r:id="rId10"/>
    <p:sldId id="542" r:id="rId11"/>
    <p:sldId id="527" r:id="rId12"/>
    <p:sldId id="543" r:id="rId13"/>
    <p:sldId id="547" r:id="rId14"/>
    <p:sldId id="471" r:id="rId15"/>
    <p:sldId id="559" r:id="rId16"/>
    <p:sldId id="560" r:id="rId17"/>
    <p:sldId id="561" r:id="rId18"/>
    <p:sldId id="562" r:id="rId19"/>
    <p:sldId id="563" r:id="rId20"/>
    <p:sldId id="564" r:id="rId21"/>
    <p:sldId id="565" r:id="rId22"/>
    <p:sldId id="566" r:id="rId23"/>
    <p:sldId id="567" r:id="rId24"/>
    <p:sldId id="569" r:id="rId25"/>
    <p:sldId id="568" r:id="rId26"/>
    <p:sldId id="570" r:id="rId27"/>
    <p:sldId id="571" r:id="rId28"/>
    <p:sldId id="574" r:id="rId29"/>
    <p:sldId id="598" r:id="rId30"/>
    <p:sldId id="600" r:id="rId31"/>
    <p:sldId id="602" r:id="rId32"/>
    <p:sldId id="603" r:id="rId33"/>
    <p:sldId id="604" r:id="rId34"/>
    <p:sldId id="605" r:id="rId35"/>
    <p:sldId id="606" r:id="rId36"/>
    <p:sldId id="607" r:id="rId37"/>
    <p:sldId id="608" r:id="rId38"/>
    <p:sldId id="609" r:id="rId39"/>
    <p:sldId id="577" r:id="rId40"/>
    <p:sldId id="578" r:id="rId41"/>
    <p:sldId id="579" r:id="rId42"/>
    <p:sldId id="580" r:id="rId43"/>
    <p:sldId id="610" r:id="rId44"/>
    <p:sldId id="611" r:id="rId45"/>
    <p:sldId id="612" r:id="rId46"/>
    <p:sldId id="590" r:id="rId47"/>
  </p:sldIdLst>
  <p:sldSz cx="9144000" cy="6858000" type="screen4x3"/>
  <p:notesSz cx="6858000" cy="9144000"/>
  <p:defaultTextStyle>
    <a:defPPr>
      <a:defRPr lang="zh-TW"/>
    </a:defPPr>
    <a:lvl1pPr algn="ctr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33CC"/>
    <a:srgbClr val="99CCFF"/>
    <a:srgbClr val="00FFFF"/>
    <a:srgbClr val="FF9900"/>
    <a:srgbClr val="FF6600"/>
    <a:srgbClr val="33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5" autoAdjust="0"/>
    <p:restoredTop sz="94192" autoAdjust="0"/>
  </p:normalViewPr>
  <p:slideViewPr>
    <p:cSldViewPr>
      <p:cViewPr>
        <p:scale>
          <a:sx n="66" d="100"/>
          <a:sy n="66" d="100"/>
        </p:scale>
        <p:origin x="-1320" y="7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00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0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9402F34B-AF19-4A22-8FFB-DC70D8D0C9C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54383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0E47810-5865-48AA-9A5A-D380862F0A27}" type="slidenum">
              <a:rPr lang="en-US" altLang="zh-TW" smtClean="0"/>
              <a:pPr algn="r" eaLnBrk="1" hangingPunct="1">
                <a:spcBef>
                  <a:spcPct val="0"/>
                </a:spcBef>
              </a:pPr>
              <a:t>2</a:t>
            </a:fld>
            <a:endParaRPr lang="en-US" altLang="zh-TW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3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2_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F2ABB-3DC7-43D7-8B51-FBE7F80276E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50524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60BD6-404B-47B7-A129-59C34D79C39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480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97726-564D-477F-BD14-F23FD08BBB0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67959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標題，1 個大物件與 2 個小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93178-5CDA-4029-BC0E-7E4256DED09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69486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標題及物件在文字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C15E8-2A33-49FE-9CE6-7CF7DE4403E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14615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B681A-7385-4A01-901B-A0DA251A1D0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40287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3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2_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81223-18A8-4F0B-B744-EB7CC198A49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055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EFAA5-C490-42D4-AA34-A5D38227A5CD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165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0E553-35BB-40B7-9848-25BFCEDA344B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318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DA0DA-86FC-44BC-977D-F1FF74F7B02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7305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538D8-E4FB-433C-98CD-28C96A1C308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3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4B2D2-C5D1-40A3-B005-3A316C61D5A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566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AE949-2955-4258-AA37-39EFD1805E6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341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B5423-D871-4402-9BD0-3B88255111F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224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DD1F9-8891-43AA-BFC1-AC1AF4CBA8E1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415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482A8-EA4E-4C6A-9469-6E8417C5666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71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39298-A7D2-4F27-9032-49D641F2497B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931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60F45-5EA7-41C0-81B9-5BE651DE0DC2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8912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標題，1 個大物件與 2 個小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0F1C-7F95-46D0-8DE4-314C6097821B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6578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標題及物件在文字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3E94-C024-4D75-B57D-AEB5CA619074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131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9AF81-E31F-4207-8834-23CFFACA2DA4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8214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E043A-4DD7-4CE3-8269-AAAB8FD03B15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751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01522-C976-46D9-99C3-B44D5312851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137906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1E933-03A5-470B-9B82-8782BAFAE82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826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B8BBB-D1DB-47AC-AFF6-DBDB5782B13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5478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3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2_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81223-18A8-4F0B-B744-EB7CC198A49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459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EFAA5-C490-42D4-AA34-A5D38227A5CD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1407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0E553-35BB-40B7-9848-25BFCEDA344B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91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DA0DA-86FC-44BC-977D-F1FF74F7B029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038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538D8-E4FB-433C-98CD-28C96A1C308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404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AE949-2955-4258-AA37-39EFD1805E6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73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B5423-D871-4402-9BD0-3B88255111F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802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DD1F9-8891-43AA-BFC1-AC1AF4CBA8E1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18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F176A-2768-48EC-BFA6-18853611087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81608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482A8-EA4E-4C6A-9469-6E8417C5666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2441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39298-A7D2-4F27-9032-49D641F2497B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3351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60F45-5EA7-41C0-81B9-5BE651DE0DC2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099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標題，1 個大物件與 2 個小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0F1C-7F95-46D0-8DE4-314C6097821B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870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標題及物件在文字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3E94-C024-4D75-B57D-AEB5CA619074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210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9AF81-E31F-4207-8834-23CFFACA2DA4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1637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E043A-4DD7-4CE3-8269-AAAB8FD03B15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9997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1E933-03A5-470B-9B82-8782BAFAE82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261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B8BBB-D1DB-47AC-AFF6-DBDB5782B13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045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3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2_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C82A5-2DB0-4BE9-84F0-9439D13345A5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6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265E8-BBCB-40CA-809F-FC58E1BE34D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491703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80701-9D02-41C3-9893-9E786C313081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8386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27952-B002-43A0-A7B3-CC35155CB574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8437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A976B-44C5-49A8-9E8D-1C6609931711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3848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AA3F9-813A-4DD9-92BF-4133E2758A44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739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4E019-2358-4830-B33D-38F83852421F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1049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8DB07-9444-4567-8CDE-BB2B2513933A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688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BF1C0-22DC-4882-BDDD-E2B26BA8CF1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7862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E1E18-867A-4E1B-8C1C-7826A5E5BBF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6688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19867-F999-4F1A-89E9-39D27248D0E8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3355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20EDC-C82F-47E9-8F5A-B0A453CA9137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60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1D2F5-729D-492F-9131-500C1C7CA0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83172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標題，1 個大物件與 2 個小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519E6-29A2-4DD7-AC4E-6EAC1604628C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4160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標題及物件在文字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98ECF-1C66-49E2-8AC1-4FF70422FE2E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483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614A4-B6D0-4596-A832-FD69430ABB81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6230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CC8D4-68F0-4F68-89B1-6BE7B07724ED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7066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916FF-EE8F-45BD-8289-4BB3B8FA51F6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4758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2FBF9-680D-4599-9FF0-7DB5CF180AFA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6294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16B6E-E6F4-46DC-8894-3E65495649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54620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9693604-0C56-4F3D-90E4-E49CAAFF07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22848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104D7-AC86-436B-80C5-EAF209A43C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56700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6259939-63E4-42FA-B441-32E7AAB3BD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77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AE7BB-DDF3-403F-A683-2AB8237785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111781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946A2-0C2C-4AE8-B17D-7DB97C00F4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3228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ACACF9-4FDA-464A-9959-C00E252808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42234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D690D-E75D-458E-BA93-7A6A8DB607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57962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9379C-A27D-40B4-948F-ECC951F1FE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975305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34EA5-8056-408E-8DFD-397B8C920F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750327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FF35D-98BA-470D-A241-A46F26FD8C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12518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60AA9-530F-4376-A8A8-8007D9455C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176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2A7EE-4656-44CC-9E79-F34CFA5981D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26972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92592-A116-43C0-A86C-FD27675852A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7489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3CC64557-CBD4-41F5-B455-C5ABCB770EA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pic>
        <p:nvPicPr>
          <p:cNvPr id="1031" name="Picture 7" descr="3_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2_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C0FF5A5E-8A2F-477A-9E63-BBBF02977497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  <p:pic>
        <p:nvPicPr>
          <p:cNvPr id="1031" name="Picture 7" descr="3_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2_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2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C0FF5A5E-8A2F-477A-9E63-BBBF02977497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  <p:pic>
        <p:nvPicPr>
          <p:cNvPr id="1031" name="Picture 7" descr="3_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2_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71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6E449E0F-92EE-4718-8956-879DC0381890}" type="slidenum">
              <a:rPr lang="en-US" altLang="zh-TW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prstClr val="black"/>
              </a:solidFill>
            </a:endParaRPr>
          </a:p>
        </p:txBody>
      </p:sp>
      <p:pic>
        <p:nvPicPr>
          <p:cNvPr id="1031" name="Picture 7" descr="3_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096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2_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05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endParaRPr kumimoji="0" lang="en-US" altLang="zh-TW" sz="1800" smtClean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 b="1">
                <a:solidFill>
                  <a:srgbClr val="7F7F7F"/>
                </a:solidFill>
              </a:defRPr>
            </a:lvl1pPr>
          </a:lstStyle>
          <a:p>
            <a:endParaRPr kumimoji="0" lang="en-US" altLang="zh-CN" smtClean="0">
              <a:latin typeface="Arial" pitchFamily="34" charset="0"/>
              <a:ea typeface="SimSun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 b="1">
                <a:solidFill>
                  <a:srgbClr val="7F7F7F"/>
                </a:solidFill>
              </a:defRPr>
            </a:lvl1pPr>
          </a:lstStyle>
          <a:p>
            <a:pPr algn="l"/>
            <a:endParaRPr kumimoji="0" lang="en-US" altLang="zh-CN" smtClean="0">
              <a:latin typeface="Arial" pitchFamily="34" charset="0"/>
              <a:ea typeface="SimSun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fld id="{38E0168D-84D5-4099-BD52-D5705F6C54D8}" type="slidenum">
              <a:rPr kumimoji="0" lang="en-US" altLang="zh-CN" smtClean="0">
                <a:latin typeface="Arial" pitchFamily="34" charset="0"/>
                <a:ea typeface="SimSun" pitchFamily="2" charset="-122"/>
              </a:rPr>
              <a:pPr/>
              <a:t>‹#›</a:t>
            </a:fld>
            <a:endParaRPr kumimoji="0" lang="en-US" altLang="zh-CN" smtClean="0">
              <a:latin typeface="Arial" pitchFamily="34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068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方正姚体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方正姚体"/>
          <a:cs typeface="方正姚体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方正姚体"/>
          <a:cs typeface="方正姚体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方正姚体"/>
          <a:cs typeface="方正姚体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方正姚体"/>
          <a:cs typeface="方正姚体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方正姚体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方正姚体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方正姚体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方正姚体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方正姚体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emf"/><Relationship Id="rId9" Type="http://schemas.openxmlformats.org/officeDocument/2006/relationships/image" Target="../media/image9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213" y="115888"/>
            <a:ext cx="8640762" cy="2879725"/>
          </a:xfrm>
          <a:noFill/>
        </p:spPr>
        <p:txBody>
          <a:bodyPr/>
          <a:lstStyle/>
          <a:p>
            <a:pPr eaLnBrk="1" hangingPunct="1"/>
            <a:r>
              <a:rPr lang="zh-TW" altLang="en-US" sz="5400" b="1" dirty="0">
                <a:solidFill>
                  <a:srgbClr val="0033CC"/>
                </a:solidFill>
                <a:ea typeface="標楷體" pitchFamily="65" charset="-120"/>
              </a:rPr>
              <a:t>省能控制創新產品研發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1979712" y="3609442"/>
            <a:ext cx="5186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dirty="0" smtClean="0">
                <a:latin typeface="Times New Roman" pitchFamily="18" charset="0"/>
                <a:ea typeface="標楷體" pitchFamily="65" charset="-120"/>
              </a:rPr>
              <a:t>崑山科技大學電機研究所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dirty="0" smtClean="0">
                <a:latin typeface="Times New Roman" pitchFamily="18" charset="0"/>
                <a:ea typeface="標楷體" pitchFamily="65" charset="-120"/>
              </a:rPr>
              <a:t>謝聰烈教授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2197100" y="6038850"/>
            <a:ext cx="453548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>
              <a:lnSpc>
                <a:spcPct val="9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kumimoji="0" lang="zh-TW" altLang="en-US" sz="2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日期</a:t>
            </a:r>
            <a:r>
              <a:rPr kumimoji="0" lang="en-US" altLang="zh-TW" sz="2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: 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2015 </a:t>
            </a:r>
            <a:r>
              <a:rPr kumimoji="0" lang="zh-TW" altLang="en-US" sz="2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年 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 </a:t>
            </a:r>
            <a:r>
              <a:rPr kumimoji="0" lang="zh-TW" altLang="en-US" sz="2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月 </a:t>
            </a:r>
            <a:r>
              <a:rPr kumimoji="0" lang="en-US" altLang="zh-TW" sz="2200" dirty="0" smtClean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23 </a:t>
            </a:r>
            <a:r>
              <a:rPr kumimoji="0" lang="zh-TW" altLang="en-US" sz="2200" dirty="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日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3541713" y="895350"/>
            <a:ext cx="720725" cy="4838700"/>
          </a:xfrm>
          <a:prstGeom prst="rect">
            <a:avLst/>
          </a:prstGeom>
          <a:solidFill>
            <a:srgbClr val="75BA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zh-TW" sz="180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7451725" y="908050"/>
            <a:ext cx="1247775" cy="4826000"/>
          </a:xfrm>
          <a:prstGeom prst="rect">
            <a:avLst/>
          </a:prstGeom>
          <a:solidFill>
            <a:srgbClr val="FFFF4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zh-TW" sz="180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6575425" y="908050"/>
            <a:ext cx="881063" cy="4826000"/>
          </a:xfrm>
          <a:prstGeom prst="rect">
            <a:avLst/>
          </a:prstGeom>
          <a:solidFill>
            <a:srgbClr val="8FFF8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zh-TW" sz="180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720725" y="260350"/>
            <a:ext cx="7920038" cy="720725"/>
          </a:xfrm>
        </p:spPr>
        <p:txBody>
          <a:bodyPr/>
          <a:lstStyle/>
          <a:p>
            <a:pPr eaLnBrk="1" hangingPunct="1"/>
            <a:r>
              <a:rPr lang="zh-TW" altLang="en-US" sz="3600" smtClean="0">
                <a:latin typeface="Times New Roman" pitchFamily="18" charset="0"/>
                <a:ea typeface="標楷體" pitchFamily="65" charset="-120"/>
              </a:rPr>
              <a:t>本作品與其他節能標章產品比較</a:t>
            </a:r>
          </a:p>
        </p:txBody>
      </p:sp>
      <p:graphicFrame>
        <p:nvGraphicFramePr>
          <p:cNvPr id="22642" name="Group 114"/>
          <p:cNvGraphicFramePr>
            <a:graphicFrameLocks noGrp="1"/>
          </p:cNvGraphicFramePr>
          <p:nvPr>
            <p:ph idx="4294967295"/>
          </p:nvPr>
        </p:nvGraphicFramePr>
        <p:xfrm>
          <a:off x="468313" y="885825"/>
          <a:ext cx="8243887" cy="4884739"/>
        </p:xfrm>
        <a:graphic>
          <a:graphicData uri="http://schemas.openxmlformats.org/drawingml/2006/table">
            <a:tbl>
              <a:tblPr/>
              <a:tblGrid>
                <a:gridCol w="1162050"/>
                <a:gridCol w="1231900"/>
                <a:gridCol w="703262"/>
                <a:gridCol w="704850"/>
                <a:gridCol w="1057275"/>
                <a:gridCol w="1238250"/>
                <a:gridCol w="889000"/>
                <a:gridCol w="1257300"/>
              </a:tblGrid>
              <a:tr h="99370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廠牌名稱</a:t>
                      </a:r>
                      <a:endParaRPr kumimoji="1" lang="zh-TW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型號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容量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EF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年耗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電量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(kwh)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年省度數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(kwh)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省電金額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元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減低二氧化碳量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(kg)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67146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市售非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節能產品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1.53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411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3841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歌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DR-F7XX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350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38573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P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牌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NH-L7XX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350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38414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P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牌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NH-70XX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350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38573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聲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SD-XX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350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68892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聲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SDR-709XX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350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65559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大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TAW-D7XX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350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61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39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33526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本作品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33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BLDC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7KG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2.39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383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85495" name="Rectangle 119"/>
          <p:cNvSpPr>
            <a:spLocks noChangeArrowheads="1"/>
          </p:cNvSpPr>
          <p:nvPr/>
        </p:nvSpPr>
        <p:spPr bwMode="auto">
          <a:xfrm>
            <a:off x="1619250" y="5445125"/>
            <a:ext cx="7080250" cy="307975"/>
          </a:xfrm>
          <a:prstGeom prst="rect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17512" name="Text Box 103"/>
          <p:cNvSpPr txBox="1">
            <a:spLocks noChangeArrowheads="1"/>
          </p:cNvSpPr>
          <p:nvPr/>
        </p:nvSpPr>
        <p:spPr bwMode="auto">
          <a:xfrm>
            <a:off x="1763713" y="5878513"/>
            <a:ext cx="78486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※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官方公式</a:t>
            </a: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: </a:t>
            </a:r>
            <a:r>
              <a:rPr lang="en-US" altLang="zh-TW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1</a:t>
            </a:r>
            <a:r>
              <a:rPr lang="zh-TW" altLang="en-US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度電為</a:t>
            </a:r>
            <a:r>
              <a:rPr lang="en-US" altLang="zh-TW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2.6(</a:t>
            </a:r>
            <a:r>
              <a:rPr lang="zh-TW" altLang="en-US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元</a:t>
            </a:r>
            <a:r>
              <a:rPr lang="en-US" altLang="zh-TW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)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；</a:t>
            </a: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1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度電產生</a:t>
            </a: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0.636(kg)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二氧化碳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                     平均消耗功率</a:t>
            </a: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: 7(kg)/EF</a:t>
            </a:r>
            <a:r>
              <a:rPr lang="zh-TW" altLang="en-US" sz="1800">
                <a:latin typeface="Times New Roman" pitchFamily="18" charset="0"/>
                <a:ea typeface="標楷體" pitchFamily="65" charset="-120"/>
              </a:rPr>
              <a:t>值</a:t>
            </a: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(kg/kwh)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1800">
                <a:latin typeface="Times New Roman" pitchFamily="18" charset="0"/>
                <a:ea typeface="標楷體" pitchFamily="65" charset="-120"/>
              </a:rPr>
              <a:t>                     </a:t>
            </a:r>
            <a:r>
              <a:rPr lang="zh-TW" altLang="en-US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一年共烘衣</a:t>
            </a:r>
            <a:r>
              <a:rPr lang="en-US" altLang="zh-TW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90</a:t>
            </a:r>
            <a:r>
              <a:rPr lang="zh-TW" altLang="en-US" sz="18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 animBg="1"/>
      <p:bldP spid="194562" grpId="1" animBg="1"/>
      <p:bldP spid="194563" grpId="0" animBg="1"/>
      <p:bldP spid="194563" grpId="1" animBg="1"/>
      <p:bldP spid="194564" grpId="0" animBg="1"/>
      <p:bldP spid="194564" grpId="1" animBg="1"/>
      <p:bldP spid="48549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78098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專利及獲獎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4968552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中華民國、美國及中國發明專利。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台北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國際發明暨技術交易展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電器組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銀牌獎，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2006/9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德國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紐倫堡國際發明展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金牌獎，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2009/11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瑞士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日內瓦國際發明展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金牌獎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2010/04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美國匹茲堡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26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屆國際發明展榮獲金牌，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2011/6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第十屆旺宏金矽獎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半導體設計大賽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鑽石大賞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&amp;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最佳新手獎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&amp;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最佳創意獎，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2010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1910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7632848" cy="922337"/>
          </a:xfrm>
        </p:spPr>
        <p:txBody>
          <a:bodyPr/>
          <a:lstStyle/>
          <a:p>
            <a:pPr>
              <a:defRPr/>
            </a:pPr>
            <a:r>
              <a:rPr lang="zh-TW" alt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二、多功能健身電動</a:t>
            </a:r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腳踏車創作</a:t>
            </a:r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動機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5688"/>
            <a:ext cx="8229600" cy="4830762"/>
          </a:xfrm>
        </p:spPr>
        <p:txBody>
          <a:bodyPr/>
          <a:lstStyle/>
          <a:p>
            <a:pPr eaLnBrk="1" hangingPunct="1">
              <a:spcAft>
                <a:spcPct val="110000"/>
              </a:spcAft>
              <a:buClr>
                <a:schemeClr val="accent1"/>
              </a:buClr>
              <a:buSzPct val="90000"/>
              <a:buFont typeface="Wingdings" pitchFamily="2" charset="2"/>
              <a:buChar char="¤"/>
            </a:pPr>
            <a:r>
              <a:rPr lang="zh-TW" altLang="en-US" smtClean="0">
                <a:latin typeface="Times New Roman" pitchFamily="18" charset="0"/>
                <a:ea typeface="標楷體" pitchFamily="65" charset="-120"/>
              </a:rPr>
              <a:t>自行車的推展</a:t>
            </a:r>
          </a:p>
          <a:p>
            <a:pPr eaLnBrk="1" hangingPunct="1">
              <a:spcAft>
                <a:spcPct val="110000"/>
              </a:spcAft>
              <a:buClr>
                <a:schemeClr val="accent1"/>
              </a:buClr>
              <a:buSzPct val="90000"/>
              <a:buFont typeface="Wingdings" pitchFamily="2" charset="2"/>
              <a:buChar char="¤"/>
            </a:pPr>
            <a:r>
              <a:rPr lang="zh-TW" altLang="en-US" smtClean="0">
                <a:latin typeface="Times New Roman" pitchFamily="18" charset="0"/>
                <a:ea typeface="標楷體" pitchFamily="65" charset="-120"/>
              </a:rPr>
              <a:t>市面產品的單一性</a:t>
            </a:r>
          </a:p>
          <a:p>
            <a:pPr eaLnBrk="1" hangingPunct="1">
              <a:spcAft>
                <a:spcPct val="110000"/>
              </a:spcAft>
              <a:buClr>
                <a:schemeClr val="accent1"/>
              </a:buClr>
              <a:buSzPct val="90000"/>
              <a:buFont typeface="Wingdings" pitchFamily="2" charset="2"/>
              <a:buChar char="¤"/>
            </a:pPr>
            <a:r>
              <a:rPr lang="zh-TW" altLang="en-US" smtClean="0">
                <a:latin typeface="Times New Roman" pitchFamily="18" charset="0"/>
                <a:ea typeface="標楷體" pitchFamily="65" charset="-120"/>
              </a:rPr>
              <a:t>節能減碳的響應</a:t>
            </a:r>
          </a:p>
        </p:txBody>
      </p:sp>
      <p:pic>
        <p:nvPicPr>
          <p:cNvPr id="191493" name="Picture 5" descr="Y008921000001_2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3920399"/>
            <a:ext cx="2695575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494" name="Picture 6" descr="Copenhagen_tree_270x4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94188"/>
            <a:ext cx="2268538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492" name="Picture 4" descr="d4ae544987364e7081779c588b42a2b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" t="2260" r="1764" b="2260"/>
          <a:stretch>
            <a:fillRect/>
          </a:stretch>
        </p:blipFill>
        <p:spPr bwMode="auto">
          <a:xfrm>
            <a:off x="6516688" y="1459360"/>
            <a:ext cx="226695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5" name="Text Box 7"/>
          <p:cNvSpPr txBox="1">
            <a:spLocks noChangeArrowheads="1"/>
          </p:cNvSpPr>
          <p:nvPr/>
        </p:nvSpPr>
        <p:spPr bwMode="auto">
          <a:xfrm>
            <a:off x="914400" y="1697038"/>
            <a:ext cx="533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000">
                <a:solidFill>
                  <a:srgbClr val="FF0000"/>
                </a:solidFill>
                <a:ea typeface="標楷體" pitchFamily="65" charset="-120"/>
              </a:rPr>
              <a:t>國際性</a:t>
            </a:r>
            <a:r>
              <a:rPr lang="zh-TW" altLang="en-US" sz="2000">
                <a:solidFill>
                  <a:prstClr val="black"/>
                </a:solidFill>
                <a:ea typeface="標楷體" pitchFamily="65" charset="-120"/>
              </a:rPr>
              <a:t>自行車的推廣、政府的補助政策</a:t>
            </a:r>
            <a:r>
              <a:rPr lang="en-US" altLang="zh-TW" sz="20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2000">
                <a:solidFill>
                  <a:prstClr val="black"/>
                </a:solidFill>
                <a:ea typeface="標楷體" pitchFamily="65" charset="-120"/>
              </a:rPr>
              <a:t>等</a:t>
            </a:r>
          </a:p>
        </p:txBody>
      </p:sp>
      <p:sp>
        <p:nvSpPr>
          <p:cNvPr id="191496" name="Text Box 8"/>
          <p:cNvSpPr txBox="1">
            <a:spLocks noChangeArrowheads="1"/>
          </p:cNvSpPr>
          <p:nvPr/>
        </p:nvSpPr>
        <p:spPr bwMode="auto">
          <a:xfrm>
            <a:off x="935038" y="3897313"/>
            <a:ext cx="533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000" dirty="0">
                <a:solidFill>
                  <a:srgbClr val="FF0000"/>
                </a:solidFill>
                <a:ea typeface="標楷體" pitchFamily="65" charset="-120"/>
              </a:rPr>
              <a:t>發電腳踏車</a:t>
            </a:r>
            <a:r>
              <a:rPr lang="zh-TW" altLang="en-US" sz="2000" dirty="0">
                <a:solidFill>
                  <a:prstClr val="black"/>
                </a:solidFill>
                <a:ea typeface="標楷體" pitchFamily="65" charset="-120"/>
              </a:rPr>
              <a:t>的發展、地球環保的</a:t>
            </a:r>
            <a:r>
              <a:rPr lang="zh-TW" altLang="en-US" sz="2000" dirty="0">
                <a:solidFill>
                  <a:srgbClr val="FF0000"/>
                </a:solidFill>
                <a:ea typeface="標楷體" pitchFamily="65" charset="-120"/>
              </a:rPr>
              <a:t>重視性</a:t>
            </a:r>
            <a:r>
              <a:rPr lang="en-US" altLang="zh-TW" sz="2000" dirty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2000" dirty="0">
                <a:solidFill>
                  <a:prstClr val="black"/>
                </a:solidFill>
                <a:ea typeface="標楷體" pitchFamily="65" charset="-120"/>
              </a:rPr>
              <a:t>等</a:t>
            </a:r>
          </a:p>
        </p:txBody>
      </p:sp>
      <p:sp>
        <p:nvSpPr>
          <p:cNvPr id="191497" name="Text Box 9"/>
          <p:cNvSpPr txBox="1">
            <a:spLocks noChangeArrowheads="1"/>
          </p:cNvSpPr>
          <p:nvPr/>
        </p:nvSpPr>
        <p:spPr bwMode="auto">
          <a:xfrm>
            <a:off x="914400" y="2816225"/>
            <a:ext cx="533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000">
                <a:solidFill>
                  <a:srgbClr val="FF0000"/>
                </a:solidFill>
                <a:ea typeface="標楷體" pitchFamily="65" charset="-120"/>
              </a:rPr>
              <a:t>單一系統</a:t>
            </a:r>
            <a:r>
              <a:rPr lang="zh-TW" altLang="en-US" sz="2000">
                <a:solidFill>
                  <a:prstClr val="black"/>
                </a:solidFill>
                <a:ea typeface="標楷體" pitchFamily="65" charset="-120"/>
              </a:rPr>
              <a:t>設計居多、</a:t>
            </a:r>
            <a:r>
              <a:rPr lang="zh-TW" altLang="en-US" sz="2000">
                <a:solidFill>
                  <a:srgbClr val="FF0000"/>
                </a:solidFill>
                <a:ea typeface="標楷體" pitchFamily="65" charset="-120"/>
              </a:rPr>
              <a:t>方便性</a:t>
            </a:r>
            <a:r>
              <a:rPr lang="zh-TW" altLang="en-US" sz="2000">
                <a:solidFill>
                  <a:prstClr val="black"/>
                </a:solidFill>
                <a:ea typeface="標楷體" pitchFamily="65" charset="-120"/>
              </a:rPr>
              <a:t>尚需加強</a:t>
            </a:r>
            <a:r>
              <a:rPr lang="en-US" altLang="zh-TW" sz="20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sz="2000">
                <a:solidFill>
                  <a:prstClr val="black"/>
                </a:solidFill>
                <a:ea typeface="標楷體" pitchFamily="65" charset="-120"/>
              </a:rPr>
              <a:t>等</a:t>
            </a:r>
          </a:p>
        </p:txBody>
      </p:sp>
    </p:spTree>
    <p:extLst>
      <p:ext uri="{BB962C8B-B14F-4D97-AF65-F5344CB8AC3E}">
        <p14:creationId xmlns:p14="http://schemas.microsoft.com/office/powerpoint/2010/main" val="2703729675"/>
      </p:ext>
    </p:extLst>
  </p:cSld>
  <p:clrMapOvr>
    <a:masterClrMapping/>
  </p:clrMapOvr>
  <p:transition spd="slow" advTm="1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5" grpId="0"/>
      <p:bldP spid="191496" grpId="0"/>
      <p:bldP spid="1914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作品設計理念</a:t>
            </a:r>
          </a:p>
        </p:txBody>
      </p:sp>
      <p:pic>
        <p:nvPicPr>
          <p:cNvPr id="192526" name="Picture 14" descr="電燈泡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233488"/>
            <a:ext cx="8286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16" name="Picture 4" descr="12181175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40481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517" name="Picture 5" descr="16_pic_b_ch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43200"/>
            <a:ext cx="2973388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8" name="Text Box 6"/>
          <p:cNvSpPr txBox="1">
            <a:spLocks noChangeArrowheads="1"/>
          </p:cNvSpPr>
          <p:nvPr/>
        </p:nvSpPr>
        <p:spPr bwMode="auto">
          <a:xfrm>
            <a:off x="1676400" y="1905000"/>
            <a:ext cx="2057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800">
                <a:solidFill>
                  <a:prstClr val="black"/>
                </a:solidFill>
                <a:ea typeface="標楷體" pitchFamily="65" charset="-120"/>
              </a:rPr>
              <a:t>電動自行車</a:t>
            </a:r>
          </a:p>
        </p:txBody>
      </p:sp>
      <p:sp>
        <p:nvSpPr>
          <p:cNvPr id="192519" name="Text Box 7"/>
          <p:cNvSpPr txBox="1">
            <a:spLocks noChangeArrowheads="1"/>
          </p:cNvSpPr>
          <p:nvPr/>
        </p:nvSpPr>
        <p:spPr bwMode="auto">
          <a:xfrm>
            <a:off x="5791200" y="1905000"/>
            <a:ext cx="2057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800">
                <a:solidFill>
                  <a:prstClr val="black"/>
                </a:solidFill>
                <a:ea typeface="標楷體" pitchFamily="65" charset="-120"/>
              </a:rPr>
              <a:t>健身腳踏車</a:t>
            </a:r>
          </a:p>
        </p:txBody>
      </p:sp>
      <p:pic>
        <p:nvPicPr>
          <p:cNvPr id="1925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963" y="2119313"/>
            <a:ext cx="4629150" cy="329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1168400" y="5638800"/>
            <a:ext cx="678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800">
                <a:solidFill>
                  <a:srgbClr val="FF0000"/>
                </a:solidFill>
                <a:ea typeface="標楷體" pitchFamily="65" charset="-120"/>
              </a:rPr>
              <a:t>電動自行車</a:t>
            </a:r>
            <a:r>
              <a:rPr lang="zh-TW" altLang="en-US" sz="2800">
                <a:solidFill>
                  <a:prstClr val="black"/>
                </a:solidFill>
                <a:ea typeface="標楷體" pitchFamily="65" charset="-120"/>
              </a:rPr>
              <a:t>與</a:t>
            </a:r>
            <a:r>
              <a:rPr lang="zh-TW" altLang="en-US" sz="2800">
                <a:solidFill>
                  <a:srgbClr val="FF0000"/>
                </a:solidFill>
                <a:ea typeface="標楷體" pitchFamily="65" charset="-120"/>
              </a:rPr>
              <a:t>健身發電腳踏車</a:t>
            </a:r>
            <a:r>
              <a:rPr lang="zh-TW" altLang="en-US" sz="2800">
                <a:solidFill>
                  <a:prstClr val="black"/>
                </a:solidFill>
                <a:ea typeface="標楷體" pitchFamily="65" charset="-120"/>
              </a:rPr>
              <a:t>多功能系統</a:t>
            </a: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1295400" y="1447800"/>
            <a:ext cx="1828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800">
                <a:solidFill>
                  <a:srgbClr val="FF0000"/>
                </a:solidFill>
                <a:ea typeface="標楷體" pitchFamily="65" charset="-120"/>
              </a:rPr>
              <a:t>環保減碳</a:t>
            </a:r>
          </a:p>
        </p:txBody>
      </p:sp>
      <p:sp>
        <p:nvSpPr>
          <p:cNvPr id="192523" name="Text Box 11"/>
          <p:cNvSpPr txBox="1">
            <a:spLocks noChangeArrowheads="1"/>
          </p:cNvSpPr>
          <p:nvPr/>
        </p:nvSpPr>
        <p:spPr bwMode="auto">
          <a:xfrm>
            <a:off x="6477000" y="1447800"/>
            <a:ext cx="1828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800">
                <a:solidFill>
                  <a:srgbClr val="339933"/>
                </a:solidFill>
                <a:ea typeface="標楷體" pitchFamily="65" charset="-120"/>
              </a:rPr>
              <a:t>開源節能</a:t>
            </a:r>
          </a:p>
        </p:txBody>
      </p:sp>
      <p:pic>
        <p:nvPicPr>
          <p:cNvPr id="192524" name="Picture 12" descr="mark_logo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97155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7955"/>
      </p:ext>
    </p:extLst>
  </p:cSld>
  <p:clrMapOvr>
    <a:masterClrMapping/>
  </p:clrMapOvr>
  <p:transition spd="slow" advTm="10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26198 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0.2375 -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2375 7.40741E-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2125 7.40741E-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2 -2.59259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7 L 0.17187 -0.0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2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21666 -2.5925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22049 -1.11111E-6 " pathEditMode="relative" ptsTypes="AA">
                                      <p:cBhvr>
                                        <p:cTn id="20" dur="2000" fill="hold"/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8" grpId="0"/>
      <p:bldP spid="192518" grpId="1"/>
      <p:bldP spid="192519" grpId="0"/>
      <p:bldP spid="192519" grpId="1"/>
      <p:bldP spid="192521" grpId="0"/>
      <p:bldP spid="192522" grpId="0"/>
      <p:bldP spid="1925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作品操作特色</a:t>
            </a:r>
          </a:p>
        </p:txBody>
      </p:sp>
      <p:pic>
        <p:nvPicPr>
          <p:cNvPr id="198670" name="Picture 14" descr="模式C 健身發電腳踏車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3644900"/>
            <a:ext cx="35052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71" name="Picture 15" descr="模式B 電動自行車模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3651250"/>
            <a:ext cx="3505200" cy="23336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63" name="Rectangle 7"/>
          <p:cNvSpPr>
            <a:spLocks noChangeArrowheads="1"/>
          </p:cNvSpPr>
          <p:nvPr/>
        </p:nvSpPr>
        <p:spPr bwMode="auto">
          <a:xfrm>
            <a:off x="5976938" y="5949950"/>
            <a:ext cx="21955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buFontTx/>
              <a:buNone/>
            </a:pPr>
            <a:r>
              <a:rPr kumimoji="0" lang="zh-TW" altLang="en-US" sz="2000" b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電動自行車模式 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38225"/>
            <a:ext cx="4860925" cy="3074988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TW" altLang="en-US" sz="2000" smtClean="0">
                <a:latin typeface="Times New Roman" pitchFamily="18" charset="0"/>
                <a:ea typeface="標楷體" pitchFamily="65" charset="-120"/>
              </a:rPr>
              <a:t>具</a:t>
            </a:r>
            <a:r>
              <a:rPr lang="zh-TW" altLang="en-US" sz="200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多種模式切換系統</a:t>
            </a:r>
            <a:r>
              <a:rPr lang="zh-TW" altLang="en-US" sz="2000" smtClean="0">
                <a:latin typeface="Times New Roman" pitchFamily="18" charset="0"/>
                <a:ea typeface="標楷體" pitchFamily="65" charset="-120"/>
              </a:rPr>
              <a:t>，提供使用者選擇</a:t>
            </a:r>
            <a:endParaRPr lang="en-US" altLang="zh-TW" sz="2000" smtClean="0"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kumimoji="0" lang="zh-TW" altLang="en-US" sz="2000" smtClean="0">
                <a:latin typeface="Times New Roman" pitchFamily="18" charset="0"/>
                <a:ea typeface="標楷體" pitchFamily="65" charset="-120"/>
              </a:rPr>
              <a:t>可</a:t>
            </a:r>
            <a:r>
              <a:rPr kumimoji="0" lang="zh-TW" altLang="en-US" sz="200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節能減碳之多功能自行車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kumimoji="0" lang="zh-TW" altLang="en-US" sz="200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電動自行車模式</a:t>
            </a:r>
            <a:endParaRPr kumimoji="0" lang="en-US" altLang="zh-TW" sz="200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kumimoji="0" lang="en-US" altLang="zh-TW" sz="200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	</a:t>
            </a:r>
            <a:r>
              <a:rPr kumimoji="0" lang="zh-TW" altLang="en-US" sz="2000" smtClean="0">
                <a:latin typeface="Times New Roman" pitchFamily="18" charset="0"/>
                <a:ea typeface="標楷體" pitchFamily="65" charset="-120"/>
              </a:rPr>
              <a:t>可作</a:t>
            </a:r>
            <a:r>
              <a:rPr lang="zh-TW" altLang="en-US" sz="200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短程代步</a:t>
            </a:r>
            <a:r>
              <a:rPr kumimoji="0" lang="zh-TW" altLang="en-US" sz="2000" smtClean="0">
                <a:latin typeface="Times New Roman" pitchFamily="18" charset="0"/>
                <a:ea typeface="標楷體" pitchFamily="65" charset="-120"/>
              </a:rPr>
              <a:t>，達到</a:t>
            </a:r>
            <a:r>
              <a:rPr kumimoji="0" lang="zh-TW" altLang="en-US" sz="200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騎乘輕鬆</a:t>
            </a:r>
            <a:r>
              <a:rPr kumimoji="0" lang="zh-TW" altLang="en-US" sz="2000" smtClean="0">
                <a:latin typeface="Times New Roman" pitchFamily="18" charset="0"/>
                <a:ea typeface="標楷體" pitchFamily="65" charset="-120"/>
              </a:rPr>
              <a:t>、</a:t>
            </a:r>
            <a:r>
              <a:rPr kumimoji="0" lang="zh-TW" altLang="en-US" sz="200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方便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TW" altLang="en-US" sz="200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健身發電腳踏車模式</a:t>
            </a:r>
            <a:endParaRPr lang="en-US" altLang="zh-TW" sz="200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TW" sz="2000" smtClean="0">
                <a:latin typeface="Times New Roman" pitchFamily="18" charset="0"/>
                <a:ea typeface="標楷體" pitchFamily="65" charset="-120"/>
              </a:rPr>
              <a:t>	</a:t>
            </a:r>
            <a:r>
              <a:rPr lang="zh-TW" altLang="en-US" sz="2000" smtClean="0">
                <a:latin typeface="Times New Roman" pitchFamily="18" charset="0"/>
                <a:ea typeface="標楷體" pitchFamily="65" charset="-120"/>
              </a:rPr>
              <a:t>可作</a:t>
            </a:r>
            <a:r>
              <a:rPr lang="zh-TW" altLang="en-US" sz="200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室內運動</a:t>
            </a:r>
            <a:r>
              <a:rPr lang="zh-TW" altLang="en-US" sz="2000" smtClean="0">
                <a:latin typeface="Times New Roman" pitchFamily="18" charset="0"/>
                <a:ea typeface="標楷體" pitchFamily="65" charset="-120"/>
              </a:rPr>
              <a:t>，達</a:t>
            </a:r>
            <a:r>
              <a:rPr lang="zh-TW" altLang="en-US" sz="200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樂活健身</a:t>
            </a:r>
            <a:r>
              <a:rPr lang="zh-TW" altLang="en-US" sz="2000" smtClean="0">
                <a:latin typeface="Times New Roman" pitchFamily="18" charset="0"/>
                <a:ea typeface="標楷體" pitchFamily="65" charset="-120"/>
              </a:rPr>
              <a:t>之目的</a:t>
            </a:r>
          </a:p>
          <a:p>
            <a:pPr eaLnBrk="1" hangingPunct="1">
              <a:lnSpc>
                <a:spcPts val="2000"/>
              </a:lnSpc>
              <a:spcBef>
                <a:spcPct val="0"/>
              </a:spcBef>
            </a:pPr>
            <a:endParaRPr kumimoji="0" lang="zh-TW" altLang="en-US" sz="2000" smtClean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98666" name="Picture 10" descr="模式A 腳踏車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1089025"/>
            <a:ext cx="35052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67" name="Rectangle 11"/>
          <p:cNvSpPr>
            <a:spLocks noChangeArrowheads="1"/>
          </p:cNvSpPr>
          <p:nvPr/>
        </p:nvSpPr>
        <p:spPr bwMode="auto">
          <a:xfrm>
            <a:off x="5940425" y="3357563"/>
            <a:ext cx="22320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buFontTx/>
              <a:buNone/>
            </a:pPr>
            <a:r>
              <a:rPr kumimoji="0" lang="zh-TW" altLang="en-US" sz="2000" b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一般腳踏車模式 </a:t>
            </a:r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1150938" y="5908675"/>
            <a:ext cx="2563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 b="1">
                <a:solidFill>
                  <a:srgbClr val="0000FF"/>
                </a:solidFill>
                <a:ea typeface="標楷體" pitchFamily="65" charset="-120"/>
              </a:rPr>
              <a:t>健身發電腳踏車模式 </a:t>
            </a:r>
          </a:p>
        </p:txBody>
      </p:sp>
    </p:spTree>
    <p:extLst>
      <p:ext uri="{BB962C8B-B14F-4D97-AF65-F5344CB8AC3E}">
        <p14:creationId xmlns:p14="http://schemas.microsoft.com/office/powerpoint/2010/main" val="1861275623"/>
      </p:ext>
    </p:extLst>
  </p:cSld>
  <p:clrMapOvr>
    <a:masterClrMapping/>
  </p:clrMapOvr>
  <p:transition spd="slow" advTm="1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98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98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98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98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98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8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/>
      <p:bldP spid="198663" grpId="1"/>
      <p:bldP spid="198667" grpId="0"/>
      <p:bldP spid="198667" grpId="1"/>
      <p:bldP spid="198662" grpId="0"/>
      <p:bldP spid="19866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4464050" y="2636838"/>
            <a:ext cx="4464050" cy="1476375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1065" name="Rectangle 41"/>
          <p:cNvSpPr>
            <a:spLocks noChangeArrowheads="1"/>
          </p:cNvSpPr>
          <p:nvPr/>
        </p:nvSpPr>
        <p:spPr bwMode="auto">
          <a:xfrm>
            <a:off x="8316913" y="2457450"/>
            <a:ext cx="611187" cy="1655763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3743325" y="2960688"/>
            <a:ext cx="720725" cy="1152525"/>
          </a:xfrm>
          <a:prstGeom prst="rect">
            <a:avLst/>
          </a:prstGeom>
          <a:solidFill>
            <a:srgbClr val="7030A0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1620838" y="2457450"/>
            <a:ext cx="2122487" cy="1655763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3743325" y="2457450"/>
            <a:ext cx="4573588" cy="179388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033" name="Rectangle 45"/>
          <p:cNvSpPr>
            <a:spLocks noChangeArrowheads="1"/>
          </p:cNvSpPr>
          <p:nvPr/>
        </p:nvSpPr>
        <p:spPr bwMode="auto">
          <a:xfrm>
            <a:off x="3743325" y="4113213"/>
            <a:ext cx="4213225" cy="2087562"/>
          </a:xfrm>
          <a:prstGeom prst="rect">
            <a:avLst/>
          </a:prstGeom>
          <a:solidFill>
            <a:srgbClr val="00B05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034" name="Rectangle 35"/>
          <p:cNvSpPr>
            <a:spLocks noChangeArrowheads="1"/>
          </p:cNvSpPr>
          <p:nvPr/>
        </p:nvSpPr>
        <p:spPr bwMode="auto">
          <a:xfrm>
            <a:off x="1620838" y="1520825"/>
            <a:ext cx="2698750" cy="936625"/>
          </a:xfrm>
          <a:prstGeom prst="rect">
            <a:avLst/>
          </a:prstGeom>
          <a:solidFill>
            <a:srgbClr val="FFC000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041" name="Rectangle 45"/>
          <p:cNvSpPr>
            <a:spLocks noChangeArrowheads="1"/>
          </p:cNvSpPr>
          <p:nvPr/>
        </p:nvSpPr>
        <p:spPr bwMode="auto">
          <a:xfrm>
            <a:off x="7956550" y="4113213"/>
            <a:ext cx="971550" cy="684212"/>
          </a:xfrm>
          <a:prstGeom prst="rect">
            <a:avLst/>
          </a:prstGeom>
          <a:solidFill>
            <a:srgbClr val="00B05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22" name="Rectangle 42"/>
          <p:cNvSpPr>
            <a:spLocks noChangeArrowheads="1"/>
          </p:cNvSpPr>
          <p:nvPr/>
        </p:nvSpPr>
        <p:spPr bwMode="auto">
          <a:xfrm>
            <a:off x="3743325" y="2636838"/>
            <a:ext cx="720725" cy="323850"/>
          </a:xfrm>
          <a:prstGeom prst="rect">
            <a:avLst/>
          </a:prstGeom>
          <a:solidFill>
            <a:schemeClr val="accent1">
              <a:lumMod val="50000"/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graphicFrame>
        <p:nvGraphicFramePr>
          <p:cNvPr id="1026" name="Object 20"/>
          <p:cNvGraphicFramePr>
            <a:graphicFrameLocks noChangeAspect="1"/>
          </p:cNvGraphicFramePr>
          <p:nvPr/>
        </p:nvGraphicFramePr>
        <p:xfrm>
          <a:off x="71438" y="1484313"/>
          <a:ext cx="8856662" cy="485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2" name="Visio" r:id="rId3" imgW="10286865" imgH="5629800" progId="Visio.Drawing.11">
                  <p:embed/>
                </p:oleObj>
              </mc:Choice>
              <mc:Fallback>
                <p:oleObj name="Visio" r:id="rId3" imgW="10286865" imgH="56298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1484313"/>
                        <a:ext cx="8856662" cy="485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3011488" y="1052513"/>
            <a:ext cx="3048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健身發電腳踏車功能</a:t>
            </a:r>
          </a:p>
        </p:txBody>
      </p:sp>
      <p:sp>
        <p:nvSpPr>
          <p:cNvPr id="1061" name="Text Box 37"/>
          <p:cNvSpPr txBox="1">
            <a:spLocks noChangeArrowheads="1"/>
          </p:cNvSpPr>
          <p:nvPr/>
        </p:nvSpPr>
        <p:spPr bwMode="auto">
          <a:xfrm>
            <a:off x="3316288" y="1052513"/>
            <a:ext cx="236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電動自行車功能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整體</a:t>
            </a:r>
            <a:r>
              <a:rPr lang="zh-TW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系統架構</a:t>
            </a:r>
            <a:endParaRPr lang="zh-TW" alt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072" name="Line 48"/>
          <p:cNvSpPr>
            <a:spLocks noChangeShapeType="1"/>
          </p:cNvSpPr>
          <p:nvPr/>
        </p:nvSpPr>
        <p:spPr bwMode="auto">
          <a:xfrm>
            <a:off x="3924300" y="2889250"/>
            <a:ext cx="215900" cy="1793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1073" name="Line 49"/>
          <p:cNvSpPr>
            <a:spLocks noChangeShapeType="1"/>
          </p:cNvSpPr>
          <p:nvPr/>
        </p:nvSpPr>
        <p:spPr bwMode="auto">
          <a:xfrm>
            <a:off x="3924300" y="2852738"/>
            <a:ext cx="2159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1075" name="Line 51"/>
          <p:cNvSpPr>
            <a:spLocks noChangeShapeType="1"/>
          </p:cNvSpPr>
          <p:nvPr/>
        </p:nvSpPr>
        <p:spPr bwMode="auto">
          <a:xfrm flipV="1">
            <a:off x="3887788" y="2565400"/>
            <a:ext cx="252412" cy="2508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1060" name="Text Box 36"/>
          <p:cNvSpPr txBox="1">
            <a:spLocks noChangeArrowheads="1"/>
          </p:cNvSpPr>
          <p:nvPr/>
        </p:nvSpPr>
        <p:spPr bwMode="auto">
          <a:xfrm>
            <a:off x="3316288" y="1052513"/>
            <a:ext cx="236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一般自行車功能</a:t>
            </a:r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503238" y="1247775"/>
          <a:ext cx="80010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3" name="工作表" r:id="rId5" imgW="8001108" imgH="1676472" progId="Excel.Sheet.12">
                  <p:embed/>
                </p:oleObj>
              </mc:Choice>
              <mc:Fallback>
                <p:oleObj name="工作表" r:id="rId5" imgW="8001108" imgH="1676472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1247775"/>
                        <a:ext cx="800100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221288" y="4689475"/>
            <a:ext cx="40671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2700"/>
              </a:lnSpc>
              <a:spcBef>
                <a:spcPct val="0"/>
              </a:spcBef>
              <a:buFontTx/>
              <a:buNone/>
            </a:pPr>
            <a:r>
              <a:rPr lang="zh-TW" altLang="zh-TW" sz="20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低速</a:t>
            </a:r>
            <a:r>
              <a:rPr lang="zh-TW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時</a:t>
            </a: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</a:t>
            </a:r>
            <a:r>
              <a:rPr lang="zh-TW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發電機端電壓約為</a:t>
            </a:r>
            <a:r>
              <a:rPr lang="en-US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16V</a:t>
            </a:r>
          </a:p>
          <a:p>
            <a:pPr algn="ctr" eaLnBrk="1" hangingPunct="1">
              <a:lnSpc>
                <a:spcPts val="2700"/>
              </a:lnSpc>
              <a:spcBef>
                <a:spcPct val="0"/>
              </a:spcBef>
              <a:buFontTx/>
              <a:buNone/>
            </a:pPr>
            <a:r>
              <a:rPr lang="zh-TW" altLang="zh-TW" sz="20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中高速</a:t>
            </a:r>
            <a:r>
              <a:rPr lang="zh-TW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時</a:t>
            </a: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</a:t>
            </a:r>
            <a:r>
              <a:rPr lang="zh-TW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發電機端電壓約</a:t>
            </a:r>
            <a:r>
              <a:rPr lang="en-US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28V</a:t>
            </a:r>
          </a:p>
          <a:p>
            <a:pPr algn="ctr">
              <a:lnSpc>
                <a:spcPts val="2700"/>
              </a:lnSpc>
              <a:spcBef>
                <a:spcPct val="0"/>
              </a:spcBef>
              <a:buFontTx/>
              <a:buNone/>
            </a:pPr>
            <a:r>
              <a:rPr lang="zh-TW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最大電流命令限制在</a:t>
            </a:r>
            <a:r>
              <a:rPr lang="en-US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4A</a:t>
            </a:r>
          </a:p>
          <a:p>
            <a:pPr algn="ctr">
              <a:lnSpc>
                <a:spcPts val="2700"/>
              </a:lnSpc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最大充電電壓為</a:t>
            </a:r>
            <a:r>
              <a:rPr lang="en-US" altLang="zh-TW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44.16V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zh-TW" sz="2000">
              <a:solidFill>
                <a:prstClr val="black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03238" y="3068638"/>
          <a:ext cx="7813676" cy="1620837"/>
        </p:xfrm>
        <a:graphic>
          <a:graphicData uri="http://schemas.openxmlformats.org/drawingml/2006/table">
            <a:tbl>
              <a:tblPr/>
              <a:tblGrid>
                <a:gridCol w="1953419"/>
                <a:gridCol w="1953419"/>
                <a:gridCol w="1953419"/>
                <a:gridCol w="1953419"/>
              </a:tblGrid>
              <a:tr h="402004">
                <a:tc gridSpan="4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8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電池規格</a:t>
                      </a:r>
                      <a:endParaRPr lang="zh-TW" sz="18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80ABE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endParaRPr lang="zh-TW" sz="20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endParaRPr lang="zh-TW" sz="20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endParaRPr lang="zh-TW" sz="20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</a:tr>
              <a:tr h="487878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6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         </a:t>
                      </a:r>
                      <a:r>
                        <a:rPr lang="zh-TW" altLang="en-US" sz="1600" kern="100" baseline="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             </a:t>
                      </a:r>
                      <a:r>
                        <a:rPr lang="zh-TW" altLang="en-US" sz="16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規格</a:t>
                      </a:r>
                      <a:endParaRPr lang="en-US" altLang="zh-TW" sz="1600" kern="100" dirty="0" smtClean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600" kern="100" baseline="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  模式</a:t>
                      </a:r>
                      <a:endParaRPr lang="en-US" sz="1600" kern="100" dirty="0" smtClean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8BC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10200" algn="r"/>
                        </a:tabLst>
                        <a:defRPr/>
                      </a:pPr>
                      <a:r>
                        <a:rPr lang="zh-TW" altLang="zh-TW" sz="18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充電電流</a:t>
                      </a:r>
                      <a:r>
                        <a:rPr lang="en-US" altLang="zh-TW" sz="18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(max)</a:t>
                      </a:r>
                      <a:endParaRPr lang="zh-TW" sz="18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C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10200" algn="r"/>
                        </a:tabLst>
                        <a:defRPr/>
                      </a:pPr>
                      <a:r>
                        <a:rPr lang="zh-TW" altLang="zh-TW" sz="18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充電電壓</a:t>
                      </a:r>
                      <a:endParaRPr lang="zh-TW" sz="18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CD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10200" algn="r"/>
                        </a:tabLst>
                        <a:defRPr/>
                      </a:pPr>
                      <a:r>
                        <a:rPr lang="zh-TW" altLang="zh-TW" sz="18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輸出瓦特數</a:t>
                      </a:r>
                      <a:endParaRPr lang="zh-TW" sz="18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CDFF"/>
                    </a:solidFill>
                  </a:tcPr>
                </a:tc>
              </a:tr>
              <a:tr h="370769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CC(</a:t>
                      </a:r>
                      <a:r>
                        <a:rPr lang="zh-TW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定電流</a:t>
                      </a: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r>
                        <a:rPr lang="zh-TW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模式</a:t>
                      </a: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C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7.81A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38.4V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300W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186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CV(</a:t>
                      </a:r>
                      <a:r>
                        <a:rPr lang="zh-TW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定電壓</a:t>
                      </a: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r>
                        <a:rPr lang="zh-TW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模式</a:t>
                      </a: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C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1A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42.24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42.24W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03238" y="5013325"/>
          <a:ext cx="4608512" cy="1079499"/>
        </p:xfrm>
        <a:graphic>
          <a:graphicData uri="http://schemas.openxmlformats.org/drawingml/2006/table">
            <a:tbl>
              <a:tblPr/>
              <a:tblGrid>
                <a:gridCol w="1224136"/>
                <a:gridCol w="1764196"/>
                <a:gridCol w="1620180"/>
              </a:tblGrid>
              <a:tr h="359833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馬達規格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A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最大</a:t>
                      </a:r>
                      <a:r>
                        <a:rPr lang="zh-TW" altLang="zh-TW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輸出電壓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A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36V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833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endParaRPr lang="zh-TW" sz="20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最大</a:t>
                      </a:r>
                      <a:r>
                        <a:rPr lang="zh-TW" altLang="zh-TW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輸出電流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A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7.8A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833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endParaRPr lang="zh-TW" sz="20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2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zh-TW" altLang="en-US" sz="1800" kern="10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最大</a:t>
                      </a:r>
                      <a:r>
                        <a:rPr lang="zh-TW" altLang="zh-TW" sz="1800" kern="10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輸出</a:t>
                      </a:r>
                      <a:r>
                        <a:rPr lang="zh-TW" altLang="zh-TW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功率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AB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743200" algn="ctr"/>
                          <a:tab pos="5410200" algn="r"/>
                        </a:tabLst>
                      </a:pPr>
                      <a:r>
                        <a:rPr lang="en-US" sz="1800" kern="100" dirty="0" smtClean="0"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300W</a:t>
                      </a:r>
                      <a:endParaRPr lang="zh-TW" sz="1800" kern="100" dirty="0"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196517"/>
      </p:ext>
    </p:extLst>
  </p:cSld>
  <p:clrMapOvr>
    <a:masterClrMapping/>
  </p:clrMapOvr>
  <p:transition spd="slow" advTm="15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6" grpId="0" animBg="1"/>
      <p:bldP spid="1065" grpId="0" animBg="1"/>
      <p:bldP spid="1065" grpId="1" animBg="1"/>
      <p:bldP spid="1059" grpId="0" animBg="1"/>
      <p:bldP spid="1059" grpId="1" animBg="1"/>
      <p:bldP spid="1063" grpId="0" animBg="1"/>
      <p:bldP spid="1063" grpId="1" animBg="1"/>
      <p:bldP spid="1064" grpId="0" animBg="1"/>
      <p:bldP spid="1064" grpId="1" animBg="1"/>
      <p:bldP spid="1033" grpId="0" animBg="1"/>
      <p:bldP spid="1034" grpId="0" animBg="1"/>
      <p:bldP spid="1041" grpId="0" animBg="1"/>
      <p:bldP spid="22" grpId="0" animBg="1"/>
      <p:bldP spid="1061" grpId="0"/>
      <p:bldP spid="1061" grpId="1"/>
      <p:bldP spid="1072" grpId="0" animBg="1"/>
      <p:bldP spid="1072" grpId="1" animBg="1"/>
      <p:bldP spid="1073" grpId="0" animBg="1"/>
      <p:bldP spid="1075" grpId="0" animBg="1"/>
      <p:bldP spid="1075" grpId="1" animBg="1"/>
      <p:bldP spid="1060" grpId="0"/>
      <p:bldP spid="1060" grpId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139825" y="1238250"/>
          <a:ext cx="7002463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4" name="Visio" r:id="rId3" imgW="3901710" imgH="3361615" progId="Visio.Drawing.11">
                  <p:embed/>
                </p:oleObj>
              </mc:Choice>
              <mc:Fallback>
                <p:oleObj name="Visio" r:id="rId3" imgW="3901710" imgH="336161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065" r="4706" b="4878"/>
                      <a:stretch>
                        <a:fillRect/>
                      </a:stretch>
                    </p:blipFill>
                    <p:spPr bwMode="auto">
                      <a:xfrm>
                        <a:off x="1139825" y="1238250"/>
                        <a:ext cx="7002463" cy="426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定電壓定電流</a:t>
            </a:r>
            <a:r>
              <a:rPr lang="zh-TW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快速</a:t>
            </a: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充電法</a:t>
            </a:r>
          </a:p>
        </p:txBody>
      </p:sp>
      <p:sp>
        <p:nvSpPr>
          <p:cNvPr id="83" name="手繪多邊形 82"/>
          <p:cNvSpPr>
            <a:spLocks noChangeArrowheads="1"/>
          </p:cNvSpPr>
          <p:nvPr/>
        </p:nvSpPr>
        <p:spPr bwMode="auto">
          <a:xfrm>
            <a:off x="3984625" y="2198688"/>
            <a:ext cx="2520950" cy="190500"/>
          </a:xfrm>
          <a:custGeom>
            <a:avLst/>
            <a:gdLst>
              <a:gd name="T0" fmla="*/ 0 w 2564130"/>
              <a:gd name="T1" fmla="*/ 190500 h 190500"/>
              <a:gd name="T2" fmla="*/ 42740 w 2564130"/>
              <a:gd name="T3" fmla="*/ 121920 h 190500"/>
              <a:gd name="T4" fmla="*/ 78737 w 2564130"/>
              <a:gd name="T5" fmla="*/ 76200 h 190500"/>
              <a:gd name="T6" fmla="*/ 119232 w 2564130"/>
              <a:gd name="T7" fmla="*/ 45720 h 190500"/>
              <a:gd name="T8" fmla="*/ 146225 w 2564130"/>
              <a:gd name="T9" fmla="*/ 26670 h 190500"/>
              <a:gd name="T10" fmla="*/ 191218 w 2564130"/>
              <a:gd name="T11" fmla="*/ 3810 h 190500"/>
              <a:gd name="T12" fmla="*/ 211468 w 2564130"/>
              <a:gd name="T13" fmla="*/ 3810 h 190500"/>
              <a:gd name="T14" fmla="*/ 274454 w 2564130"/>
              <a:gd name="T15" fmla="*/ 3810 h 190500"/>
              <a:gd name="T16" fmla="*/ 1331781 w 2564130"/>
              <a:gd name="T17" fmla="*/ 0 h 190500"/>
              <a:gd name="T18" fmla="*/ 1513998 w 2564130"/>
              <a:gd name="T19" fmla="*/ 0 h 190500"/>
              <a:gd name="T20" fmla="*/ 1513998 w 2564130"/>
              <a:gd name="T21" fmla="*/ 0 h 1905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564130"/>
              <a:gd name="T34" fmla="*/ 0 h 190500"/>
              <a:gd name="T35" fmla="*/ 2564130 w 2564130"/>
              <a:gd name="T36" fmla="*/ 190500 h 1905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564130" h="190500">
                <a:moveTo>
                  <a:pt x="0" y="190500"/>
                </a:moveTo>
                <a:cubicBezTo>
                  <a:pt x="25082" y="165735"/>
                  <a:pt x="50165" y="140970"/>
                  <a:pt x="72390" y="121920"/>
                </a:cubicBezTo>
                <a:cubicBezTo>
                  <a:pt x="94615" y="102870"/>
                  <a:pt x="111760" y="88900"/>
                  <a:pt x="133350" y="76200"/>
                </a:cubicBezTo>
                <a:cubicBezTo>
                  <a:pt x="154940" y="63500"/>
                  <a:pt x="182880" y="53975"/>
                  <a:pt x="201930" y="45720"/>
                </a:cubicBezTo>
                <a:cubicBezTo>
                  <a:pt x="220980" y="37465"/>
                  <a:pt x="227330" y="33655"/>
                  <a:pt x="247650" y="26670"/>
                </a:cubicBezTo>
                <a:cubicBezTo>
                  <a:pt x="267970" y="19685"/>
                  <a:pt x="305435" y="7620"/>
                  <a:pt x="323850" y="3810"/>
                </a:cubicBezTo>
                <a:cubicBezTo>
                  <a:pt x="342265" y="0"/>
                  <a:pt x="358140" y="3810"/>
                  <a:pt x="358140" y="3810"/>
                </a:cubicBezTo>
                <a:lnTo>
                  <a:pt x="464820" y="3810"/>
                </a:lnTo>
                <a:lnTo>
                  <a:pt x="2255520" y="0"/>
                </a:lnTo>
                <a:lnTo>
                  <a:pt x="2564130" y="0"/>
                </a:lnTo>
              </a:path>
            </a:pathLst>
          </a:custGeom>
          <a:noFill/>
          <a:ln w="53975" algn="ctr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27" name="文字方塊 26"/>
          <p:cNvSpPr txBox="1">
            <a:spLocks noChangeArrowheads="1"/>
          </p:cNvSpPr>
          <p:nvPr/>
        </p:nvSpPr>
        <p:spPr bwMode="auto">
          <a:xfrm>
            <a:off x="920750" y="5181600"/>
            <a:ext cx="7850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在充電未達</a:t>
            </a:r>
            <a:r>
              <a:rPr lang="en-US" altLang="zh-TW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90%</a:t>
            </a: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前，以</a:t>
            </a:r>
            <a:r>
              <a:rPr lang="zh-TW" altLang="en-US" sz="24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定電流加快充電</a:t>
            </a: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。</a:t>
            </a:r>
            <a:endParaRPr lang="en-US" altLang="zh-TW" sz="2400">
              <a:solidFill>
                <a:prstClr val="black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在充電達到</a:t>
            </a:r>
            <a:r>
              <a:rPr lang="en-US" altLang="zh-TW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90%</a:t>
            </a: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後，以</a:t>
            </a:r>
            <a:r>
              <a:rPr lang="zh-TW" altLang="en-US" sz="24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定電壓避免過度充電</a:t>
            </a: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。</a:t>
            </a:r>
            <a:endParaRPr lang="en-US" altLang="zh-TW" sz="2400">
              <a:solidFill>
                <a:prstClr val="black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並在充電至</a:t>
            </a:r>
            <a:r>
              <a:rPr lang="en-US" altLang="zh-TW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95%</a:t>
            </a: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時，達</a:t>
            </a:r>
            <a:r>
              <a:rPr lang="zh-TW" altLang="en-US" sz="240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浮充階段</a:t>
            </a:r>
            <a:r>
              <a:rPr lang="zh-TW" altLang="en-US" sz="24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。</a:t>
            </a:r>
          </a:p>
        </p:txBody>
      </p:sp>
      <p:sp>
        <p:nvSpPr>
          <p:cNvPr id="9222" name="Text Box 4"/>
          <p:cNvSpPr txBox="1">
            <a:spLocks noChangeArrowheads="1"/>
          </p:cNvSpPr>
          <p:nvPr/>
        </p:nvSpPr>
        <p:spPr bwMode="auto">
          <a:xfrm>
            <a:off x="482600" y="2081213"/>
            <a:ext cx="1235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充電電壓</a:t>
            </a:r>
          </a:p>
        </p:txBody>
      </p:sp>
      <p:sp>
        <p:nvSpPr>
          <p:cNvPr id="9223" name="Text Box 5"/>
          <p:cNvSpPr txBox="1">
            <a:spLocks noChangeArrowheads="1"/>
          </p:cNvSpPr>
          <p:nvPr/>
        </p:nvSpPr>
        <p:spPr bwMode="auto">
          <a:xfrm>
            <a:off x="482600" y="2538413"/>
            <a:ext cx="1235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額定電壓</a:t>
            </a:r>
          </a:p>
        </p:txBody>
      </p:sp>
      <p:sp>
        <p:nvSpPr>
          <p:cNvPr id="9224" name="Text Box 6"/>
          <p:cNvSpPr txBox="1">
            <a:spLocks noChangeArrowheads="1"/>
          </p:cNvSpPr>
          <p:nvPr/>
        </p:nvSpPr>
        <p:spPr bwMode="auto">
          <a:xfrm>
            <a:off x="482600" y="3284538"/>
            <a:ext cx="1235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充電電流</a:t>
            </a:r>
          </a:p>
        </p:txBody>
      </p:sp>
      <p:sp>
        <p:nvSpPr>
          <p:cNvPr id="9225" name="Text Box 7"/>
          <p:cNvSpPr txBox="1">
            <a:spLocks noChangeArrowheads="1"/>
          </p:cNvSpPr>
          <p:nvPr/>
        </p:nvSpPr>
        <p:spPr bwMode="auto">
          <a:xfrm>
            <a:off x="482600" y="4138613"/>
            <a:ext cx="1235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初始電壓</a:t>
            </a:r>
          </a:p>
        </p:txBody>
      </p:sp>
      <p:sp>
        <p:nvSpPr>
          <p:cNvPr id="9226" name="Text Box 8"/>
          <p:cNvSpPr txBox="1">
            <a:spLocks noChangeArrowheads="1"/>
          </p:cNvSpPr>
          <p:nvPr/>
        </p:nvSpPr>
        <p:spPr bwMode="auto">
          <a:xfrm>
            <a:off x="1473200" y="1165225"/>
            <a:ext cx="930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000">
                <a:solidFill>
                  <a:prstClr val="black"/>
                </a:solidFill>
                <a:latin typeface="Times New Roman" pitchFamily="18" charset="0"/>
              </a:rPr>
              <a:t>(V</a:t>
            </a: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</a:rPr>
              <a:t>、</a:t>
            </a:r>
            <a:r>
              <a:rPr lang="en-US" altLang="zh-TW" sz="2000">
                <a:solidFill>
                  <a:prstClr val="black"/>
                </a:solidFill>
                <a:latin typeface="Times New Roman" pitchFamily="18" charset="0"/>
              </a:rPr>
              <a:t>I)</a:t>
            </a:r>
          </a:p>
        </p:txBody>
      </p:sp>
      <p:sp>
        <p:nvSpPr>
          <p:cNvPr id="9227" name="Text Box 9"/>
          <p:cNvSpPr txBox="1">
            <a:spLocks noChangeArrowheads="1"/>
          </p:cNvSpPr>
          <p:nvPr/>
        </p:nvSpPr>
        <p:spPr bwMode="auto">
          <a:xfrm>
            <a:off x="8113713" y="467042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400">
                <a:solidFill>
                  <a:prstClr val="black"/>
                </a:solidFill>
                <a:latin typeface="Times New Roman" pitchFamily="18" charset="0"/>
              </a:rPr>
              <a:t>( t )</a:t>
            </a: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946275" y="3543300"/>
            <a:ext cx="2232025" cy="0"/>
          </a:xfrm>
          <a:prstGeom prst="line">
            <a:avLst/>
          </a:prstGeom>
          <a:noFill/>
          <a:ln w="53975">
            <a:solidFill>
              <a:srgbClr val="33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4156075" y="3529013"/>
            <a:ext cx="2362200" cy="1143000"/>
          </a:xfrm>
          <a:custGeom>
            <a:avLst/>
            <a:gdLst>
              <a:gd name="T0" fmla="*/ 0 w 1488"/>
              <a:gd name="T1" fmla="*/ 0 h 720"/>
              <a:gd name="T2" fmla="*/ 2147483647 w 1488"/>
              <a:gd name="T3" fmla="*/ 2147483647 h 720"/>
              <a:gd name="T4" fmla="*/ 2147483647 w 1488"/>
              <a:gd name="T5" fmla="*/ 2147483647 h 720"/>
              <a:gd name="T6" fmla="*/ 0 60000 65536"/>
              <a:gd name="T7" fmla="*/ 0 60000 65536"/>
              <a:gd name="T8" fmla="*/ 0 60000 65536"/>
              <a:gd name="T9" fmla="*/ 0 w 1488"/>
              <a:gd name="T10" fmla="*/ 0 h 720"/>
              <a:gd name="T11" fmla="*/ 1488 w 1488"/>
              <a:gd name="T12" fmla="*/ 720 h 7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88" h="720">
                <a:moveTo>
                  <a:pt x="0" y="0"/>
                </a:moveTo>
                <a:cubicBezTo>
                  <a:pt x="236" y="228"/>
                  <a:pt x="472" y="456"/>
                  <a:pt x="720" y="576"/>
                </a:cubicBezTo>
                <a:cubicBezTo>
                  <a:pt x="968" y="696"/>
                  <a:pt x="1228" y="708"/>
                  <a:pt x="1488" y="720"/>
                </a:cubicBezTo>
              </a:path>
            </a:pathLst>
          </a:custGeom>
          <a:noFill/>
          <a:ln w="53975">
            <a:solidFill>
              <a:srgbClr val="33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2022475" y="3086100"/>
            <a:ext cx="1463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>
                <a:solidFill>
                  <a:srgbClr val="FF33CC"/>
                </a:solidFill>
                <a:ea typeface="標楷體" pitchFamily="65" charset="-120"/>
              </a:rPr>
              <a:t>定電流充電</a:t>
            </a: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4973638" y="1749425"/>
            <a:ext cx="1463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>
                <a:solidFill>
                  <a:srgbClr val="FF33CC"/>
                </a:solidFill>
                <a:ea typeface="標楷體" pitchFamily="65" charset="-120"/>
              </a:rPr>
              <a:t>定電壓充電</a:t>
            </a:r>
          </a:p>
        </p:txBody>
      </p:sp>
      <p:sp>
        <p:nvSpPr>
          <p:cNvPr id="45" name="Line 16"/>
          <p:cNvSpPr>
            <a:spLocks noChangeShapeType="1"/>
          </p:cNvSpPr>
          <p:nvPr/>
        </p:nvSpPr>
        <p:spPr bwMode="auto">
          <a:xfrm>
            <a:off x="4156075" y="3148013"/>
            <a:ext cx="0" cy="1439862"/>
          </a:xfrm>
          <a:prstGeom prst="line">
            <a:avLst/>
          </a:prstGeom>
          <a:noFill/>
          <a:ln w="38100">
            <a:solidFill>
              <a:srgbClr val="FFCC00"/>
            </a:solidFill>
            <a:prstDash val="dash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3606800" y="4483100"/>
            <a:ext cx="1463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充電至</a:t>
            </a:r>
            <a:r>
              <a: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90%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7508875" y="1055688"/>
            <a:ext cx="1371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電池電壓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充電電流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充電電壓</a:t>
            </a: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H="1">
            <a:off x="7172325" y="1284288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 flipH="1">
            <a:off x="7172325" y="1589088"/>
            <a:ext cx="381000" cy="0"/>
          </a:xfrm>
          <a:prstGeom prst="line">
            <a:avLst/>
          </a:prstGeom>
          <a:noFill/>
          <a:ln w="38100">
            <a:solidFill>
              <a:srgbClr val="33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 flipH="1">
            <a:off x="7172325" y="1893888"/>
            <a:ext cx="381000" cy="0"/>
          </a:xfrm>
          <a:prstGeom prst="line">
            <a:avLst/>
          </a:prstGeom>
          <a:noFill/>
          <a:ln w="381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1" name="Line 22"/>
          <p:cNvSpPr>
            <a:spLocks noChangeShapeType="1"/>
          </p:cNvSpPr>
          <p:nvPr/>
        </p:nvSpPr>
        <p:spPr bwMode="auto">
          <a:xfrm>
            <a:off x="1946275" y="2386013"/>
            <a:ext cx="2057400" cy="0"/>
          </a:xfrm>
          <a:prstGeom prst="line">
            <a:avLst/>
          </a:prstGeom>
          <a:noFill/>
          <a:ln w="53975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3" name="Line 10"/>
          <p:cNvSpPr>
            <a:spLocks noChangeShapeType="1"/>
          </p:cNvSpPr>
          <p:nvPr/>
        </p:nvSpPr>
        <p:spPr bwMode="auto">
          <a:xfrm>
            <a:off x="6507163" y="4672013"/>
            <a:ext cx="965200" cy="36512"/>
          </a:xfrm>
          <a:prstGeom prst="line">
            <a:avLst/>
          </a:prstGeom>
          <a:noFill/>
          <a:ln w="53975">
            <a:solidFill>
              <a:srgbClr val="33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cxnSp>
        <p:nvCxnSpPr>
          <p:cNvPr id="9240" name="直線接點 54"/>
          <p:cNvCxnSpPr>
            <a:cxnSpLocks noChangeShapeType="1"/>
          </p:cNvCxnSpPr>
          <p:nvPr/>
        </p:nvCxnSpPr>
        <p:spPr bwMode="auto">
          <a:xfrm>
            <a:off x="6507163" y="2833688"/>
            <a:ext cx="693737" cy="111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sp>
        <p:nvSpPr>
          <p:cNvPr id="59" name="Line 13"/>
          <p:cNvSpPr>
            <a:spLocks noChangeShapeType="1"/>
          </p:cNvSpPr>
          <p:nvPr/>
        </p:nvSpPr>
        <p:spPr bwMode="auto">
          <a:xfrm>
            <a:off x="6470650" y="2200275"/>
            <a:ext cx="1044575" cy="0"/>
          </a:xfrm>
          <a:prstGeom prst="line">
            <a:avLst/>
          </a:prstGeom>
          <a:noFill/>
          <a:ln w="53975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1" name="Line 13"/>
          <p:cNvSpPr>
            <a:spLocks noChangeShapeType="1"/>
          </p:cNvSpPr>
          <p:nvPr/>
        </p:nvSpPr>
        <p:spPr bwMode="auto">
          <a:xfrm>
            <a:off x="6507163" y="2833688"/>
            <a:ext cx="1008062" cy="0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2" name="Line 16"/>
          <p:cNvSpPr>
            <a:spLocks noChangeShapeType="1"/>
          </p:cNvSpPr>
          <p:nvPr/>
        </p:nvSpPr>
        <p:spPr bwMode="auto">
          <a:xfrm>
            <a:off x="6507163" y="4130675"/>
            <a:ext cx="0" cy="539750"/>
          </a:xfrm>
          <a:prstGeom prst="line">
            <a:avLst/>
          </a:prstGeom>
          <a:noFill/>
          <a:ln w="38100">
            <a:solidFill>
              <a:srgbClr val="FFCC00"/>
            </a:solidFill>
            <a:prstDash val="dash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3" name="Text Box 17"/>
          <p:cNvSpPr txBox="1">
            <a:spLocks noChangeArrowheads="1"/>
          </p:cNvSpPr>
          <p:nvPr/>
        </p:nvSpPr>
        <p:spPr bwMode="auto">
          <a:xfrm>
            <a:off x="6470650" y="3976688"/>
            <a:ext cx="1463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充電至</a:t>
            </a:r>
            <a:r>
              <a: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rPr>
              <a:t>95%</a:t>
            </a:r>
          </a:p>
        </p:txBody>
      </p:sp>
      <p:sp>
        <p:nvSpPr>
          <p:cNvPr id="9245" name="手繪多邊形 63"/>
          <p:cNvSpPr>
            <a:spLocks noChangeArrowheads="1"/>
          </p:cNvSpPr>
          <p:nvPr/>
        </p:nvSpPr>
        <p:spPr bwMode="auto">
          <a:xfrm>
            <a:off x="1936750" y="2860675"/>
            <a:ext cx="3168650" cy="1512888"/>
          </a:xfrm>
          <a:custGeom>
            <a:avLst/>
            <a:gdLst>
              <a:gd name="T0" fmla="*/ 0 w 3168712"/>
              <a:gd name="T1" fmla="*/ 1540965 h 1511929"/>
              <a:gd name="T2" fmla="*/ 3166852 w 3168712"/>
              <a:gd name="T3" fmla="*/ 0 h 1511929"/>
              <a:gd name="T4" fmla="*/ 0 60000 65536"/>
              <a:gd name="T5" fmla="*/ 0 60000 65536"/>
              <a:gd name="T6" fmla="*/ 0 w 3168712"/>
              <a:gd name="T7" fmla="*/ 0 h 1511929"/>
              <a:gd name="T8" fmla="*/ 3168712 w 3168712"/>
              <a:gd name="T9" fmla="*/ 1511929 h 15119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68712" h="1511929">
                <a:moveTo>
                  <a:pt x="0" y="1511929"/>
                </a:moveTo>
                <a:cubicBezTo>
                  <a:pt x="1044166" y="854798"/>
                  <a:pt x="2088332" y="197667"/>
                  <a:pt x="3168712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246" name="手繪多邊形 67"/>
          <p:cNvSpPr>
            <a:spLocks noChangeArrowheads="1"/>
          </p:cNvSpPr>
          <p:nvPr/>
        </p:nvSpPr>
        <p:spPr bwMode="auto">
          <a:xfrm>
            <a:off x="1955800" y="3486150"/>
            <a:ext cx="1249363" cy="877888"/>
          </a:xfrm>
          <a:custGeom>
            <a:avLst/>
            <a:gdLst>
              <a:gd name="T0" fmla="*/ 0 w 1249378"/>
              <a:gd name="T1" fmla="*/ 869291 h 878186"/>
              <a:gd name="T2" fmla="*/ 1248928 w 1249378"/>
              <a:gd name="T3" fmla="*/ 0 h 878186"/>
              <a:gd name="T4" fmla="*/ 0 60000 65536"/>
              <a:gd name="T5" fmla="*/ 0 60000 65536"/>
              <a:gd name="T6" fmla="*/ 0 w 1249378"/>
              <a:gd name="T7" fmla="*/ 0 h 878186"/>
              <a:gd name="T8" fmla="*/ 1249378 w 1249378"/>
              <a:gd name="T9" fmla="*/ 878186 h 87818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49378" h="878186">
                <a:moveTo>
                  <a:pt x="0" y="878186"/>
                </a:moveTo>
                <a:cubicBezTo>
                  <a:pt x="360629" y="580176"/>
                  <a:pt x="721259" y="282166"/>
                  <a:pt x="1249378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247" name="手繪多邊形 68"/>
          <p:cNvSpPr>
            <a:spLocks noChangeArrowheads="1"/>
          </p:cNvSpPr>
          <p:nvPr/>
        </p:nvSpPr>
        <p:spPr bwMode="auto">
          <a:xfrm>
            <a:off x="3032125" y="2887663"/>
            <a:ext cx="1982788" cy="661987"/>
          </a:xfrm>
          <a:custGeom>
            <a:avLst/>
            <a:gdLst>
              <a:gd name="T0" fmla="*/ 0 w 1982709"/>
              <a:gd name="T1" fmla="*/ 694209 h 660903"/>
              <a:gd name="T2" fmla="*/ 1985079 w 1982709"/>
              <a:gd name="T3" fmla="*/ 0 h 660903"/>
              <a:gd name="T4" fmla="*/ 0 60000 65536"/>
              <a:gd name="T5" fmla="*/ 0 60000 65536"/>
              <a:gd name="T6" fmla="*/ 0 w 1982709"/>
              <a:gd name="T7" fmla="*/ 0 h 660903"/>
              <a:gd name="T8" fmla="*/ 1982709 w 1982709"/>
              <a:gd name="T9" fmla="*/ 660903 h 66090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82709" h="660903">
                <a:moveTo>
                  <a:pt x="0" y="660903"/>
                </a:moveTo>
                <a:cubicBezTo>
                  <a:pt x="546226" y="387035"/>
                  <a:pt x="1092452" y="113168"/>
                  <a:pt x="1982709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248" name="手繪多邊形 69"/>
          <p:cNvSpPr>
            <a:spLocks noChangeArrowheads="1"/>
          </p:cNvSpPr>
          <p:nvPr/>
        </p:nvSpPr>
        <p:spPr bwMode="auto">
          <a:xfrm>
            <a:off x="2970213" y="3051175"/>
            <a:ext cx="1166812" cy="560388"/>
          </a:xfrm>
          <a:custGeom>
            <a:avLst/>
            <a:gdLst>
              <a:gd name="T0" fmla="*/ 1135782 w 1167897"/>
              <a:gd name="T1" fmla="*/ 0 h 561315"/>
              <a:gd name="T2" fmla="*/ 0 w 1167897"/>
              <a:gd name="T3" fmla="*/ 534163 h 561315"/>
              <a:gd name="T4" fmla="*/ 0 60000 65536"/>
              <a:gd name="T5" fmla="*/ 0 60000 65536"/>
              <a:gd name="T6" fmla="*/ 0 w 1167897"/>
              <a:gd name="T7" fmla="*/ 0 h 561315"/>
              <a:gd name="T8" fmla="*/ 1167897 w 1167897"/>
              <a:gd name="T9" fmla="*/ 561315 h 5613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67897" h="561315">
                <a:moveTo>
                  <a:pt x="1167897" y="0"/>
                </a:moveTo>
                <a:cubicBezTo>
                  <a:pt x="718996" y="181069"/>
                  <a:pt x="270095" y="362139"/>
                  <a:pt x="0" y="561315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249" name="手繪多邊形 71"/>
          <p:cNvSpPr>
            <a:spLocks noChangeArrowheads="1"/>
          </p:cNvSpPr>
          <p:nvPr/>
        </p:nvSpPr>
        <p:spPr bwMode="auto">
          <a:xfrm>
            <a:off x="1955800" y="3052763"/>
            <a:ext cx="2193925" cy="1295400"/>
          </a:xfrm>
          <a:custGeom>
            <a:avLst/>
            <a:gdLst>
              <a:gd name="T0" fmla="*/ 0 w 2194560"/>
              <a:gd name="T1" fmla="*/ 1295400 h 1295400"/>
              <a:gd name="T2" fmla="*/ 211514 w 2194560"/>
              <a:gd name="T3" fmla="*/ 1132840 h 1295400"/>
              <a:gd name="T4" fmla="*/ 392815 w 2194560"/>
              <a:gd name="T5" fmla="*/ 1000760 h 1295400"/>
              <a:gd name="T6" fmla="*/ 594260 w 2194560"/>
              <a:gd name="T7" fmla="*/ 858520 h 1295400"/>
              <a:gd name="T8" fmla="*/ 830950 w 2194560"/>
              <a:gd name="T9" fmla="*/ 695960 h 1295400"/>
              <a:gd name="T10" fmla="*/ 1133119 w 2194560"/>
              <a:gd name="T11" fmla="*/ 492760 h 1295400"/>
              <a:gd name="T12" fmla="*/ 1379884 w 2194560"/>
              <a:gd name="T13" fmla="*/ 345440 h 1295400"/>
              <a:gd name="T14" fmla="*/ 1581326 w 2194560"/>
              <a:gd name="T15" fmla="*/ 243840 h 1295400"/>
              <a:gd name="T16" fmla="*/ 1772695 w 2194560"/>
              <a:gd name="T17" fmla="*/ 152400 h 1295400"/>
              <a:gd name="T18" fmla="*/ 1943923 w 2194560"/>
              <a:gd name="T19" fmla="*/ 76200 h 1295400"/>
              <a:gd name="T20" fmla="*/ 2175578 w 2194560"/>
              <a:gd name="T21" fmla="*/ 0 h 12954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4560"/>
              <a:gd name="T34" fmla="*/ 0 h 1295400"/>
              <a:gd name="T35" fmla="*/ 2194560 w 2194560"/>
              <a:gd name="T36" fmla="*/ 1295400 h 12954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4560" h="1295400">
                <a:moveTo>
                  <a:pt x="0" y="1295400"/>
                </a:moveTo>
                <a:lnTo>
                  <a:pt x="213360" y="1132840"/>
                </a:lnTo>
                <a:cubicBezTo>
                  <a:pt x="279400" y="1083733"/>
                  <a:pt x="331893" y="1046480"/>
                  <a:pt x="396240" y="1000760"/>
                </a:cubicBezTo>
                <a:cubicBezTo>
                  <a:pt x="460587" y="955040"/>
                  <a:pt x="599440" y="858520"/>
                  <a:pt x="599440" y="858520"/>
                </a:cubicBezTo>
                <a:lnTo>
                  <a:pt x="838200" y="695960"/>
                </a:lnTo>
                <a:cubicBezTo>
                  <a:pt x="928793" y="635000"/>
                  <a:pt x="1050713" y="551180"/>
                  <a:pt x="1143000" y="492760"/>
                </a:cubicBezTo>
                <a:cubicBezTo>
                  <a:pt x="1235287" y="434340"/>
                  <a:pt x="1316567" y="386927"/>
                  <a:pt x="1391920" y="345440"/>
                </a:cubicBezTo>
                <a:cubicBezTo>
                  <a:pt x="1467273" y="303953"/>
                  <a:pt x="1529080" y="276013"/>
                  <a:pt x="1595120" y="243840"/>
                </a:cubicBezTo>
                <a:cubicBezTo>
                  <a:pt x="1661160" y="211667"/>
                  <a:pt x="1727200" y="180340"/>
                  <a:pt x="1788160" y="152400"/>
                </a:cubicBezTo>
                <a:cubicBezTo>
                  <a:pt x="1849120" y="124460"/>
                  <a:pt x="1893147" y="101600"/>
                  <a:pt x="1960880" y="76200"/>
                </a:cubicBezTo>
                <a:cubicBezTo>
                  <a:pt x="2028613" y="50800"/>
                  <a:pt x="2111586" y="25400"/>
                  <a:pt x="2194560" y="0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6470650" y="3648075"/>
            <a:ext cx="1463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>
                <a:solidFill>
                  <a:srgbClr val="FF33CC"/>
                </a:solidFill>
                <a:ea typeface="標楷體" pitchFamily="65" charset="-120"/>
              </a:rPr>
              <a:t>浮充階段</a:t>
            </a:r>
          </a:p>
        </p:txBody>
      </p:sp>
      <p:sp>
        <p:nvSpPr>
          <p:cNvPr id="79" name="手繪多邊形 78"/>
          <p:cNvSpPr>
            <a:spLocks noChangeArrowheads="1"/>
          </p:cNvSpPr>
          <p:nvPr/>
        </p:nvSpPr>
        <p:spPr bwMode="auto">
          <a:xfrm>
            <a:off x="1947863" y="3043238"/>
            <a:ext cx="2214562" cy="1328737"/>
          </a:xfrm>
          <a:custGeom>
            <a:avLst/>
            <a:gdLst>
              <a:gd name="T0" fmla="*/ 0 w 2209800"/>
              <a:gd name="T1" fmla="*/ 1500918 h 1323340"/>
              <a:gd name="T2" fmla="*/ 238885 w 2209800"/>
              <a:gd name="T3" fmla="*/ 1310783 h 1323340"/>
              <a:gd name="T4" fmla="*/ 586353 w 2209800"/>
              <a:gd name="T5" fmla="*/ 1039981 h 1323340"/>
              <a:gd name="T6" fmla="*/ 936531 w 2209800"/>
              <a:gd name="T7" fmla="*/ 777826 h 1323340"/>
              <a:gd name="T8" fmla="*/ 1316579 w 2209800"/>
              <a:gd name="T9" fmla="*/ 512789 h 1323340"/>
              <a:gd name="T10" fmla="*/ 1604319 w 2209800"/>
              <a:gd name="T11" fmla="*/ 337060 h 1323340"/>
              <a:gd name="T12" fmla="*/ 1932782 w 2209800"/>
              <a:gd name="T13" fmla="*/ 169970 h 1323340"/>
              <a:gd name="T14" fmla="*/ 2160806 w 2209800"/>
              <a:gd name="T15" fmla="*/ 69143 h 1323340"/>
              <a:gd name="T16" fmla="*/ 2361685 w 2209800"/>
              <a:gd name="T17" fmla="*/ 0 h 1323340"/>
              <a:gd name="T18" fmla="*/ 2361685 w 2209800"/>
              <a:gd name="T19" fmla="*/ 0 h 13233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09800"/>
              <a:gd name="T31" fmla="*/ 0 h 1323340"/>
              <a:gd name="T32" fmla="*/ 2209800 w 2209800"/>
              <a:gd name="T33" fmla="*/ 1323340 h 13233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09800" h="1323340">
                <a:moveTo>
                  <a:pt x="0" y="1323340"/>
                </a:moveTo>
                <a:lnTo>
                  <a:pt x="223520" y="1155700"/>
                </a:lnTo>
                <a:lnTo>
                  <a:pt x="548640" y="916940"/>
                </a:lnTo>
                <a:cubicBezTo>
                  <a:pt x="657437" y="838623"/>
                  <a:pt x="762423" y="763270"/>
                  <a:pt x="876300" y="685800"/>
                </a:cubicBezTo>
                <a:cubicBezTo>
                  <a:pt x="990177" y="608330"/>
                  <a:pt x="1127760" y="516890"/>
                  <a:pt x="1231900" y="452120"/>
                </a:cubicBezTo>
                <a:cubicBezTo>
                  <a:pt x="1336040" y="387350"/>
                  <a:pt x="1405043" y="347557"/>
                  <a:pt x="1501140" y="297180"/>
                </a:cubicBezTo>
                <a:cubicBezTo>
                  <a:pt x="1597237" y="246803"/>
                  <a:pt x="1721697" y="189230"/>
                  <a:pt x="1808480" y="149860"/>
                </a:cubicBezTo>
                <a:cubicBezTo>
                  <a:pt x="1895263" y="110490"/>
                  <a:pt x="1954953" y="85937"/>
                  <a:pt x="2021840" y="60960"/>
                </a:cubicBezTo>
                <a:cubicBezTo>
                  <a:pt x="2088727" y="35983"/>
                  <a:pt x="2209800" y="0"/>
                  <a:pt x="2209800" y="0"/>
                </a:cubicBezTo>
              </a:path>
            </a:pathLst>
          </a:custGeom>
          <a:noFill/>
          <a:ln w="539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82" name="手繪多邊形 81"/>
          <p:cNvSpPr>
            <a:spLocks noChangeArrowheads="1"/>
          </p:cNvSpPr>
          <p:nvPr/>
        </p:nvSpPr>
        <p:spPr bwMode="auto">
          <a:xfrm>
            <a:off x="4157663" y="2833688"/>
            <a:ext cx="2349500" cy="209550"/>
          </a:xfrm>
          <a:custGeom>
            <a:avLst/>
            <a:gdLst>
              <a:gd name="T0" fmla="*/ 0 w 2349500"/>
              <a:gd name="T1" fmla="*/ 175869 h 210820"/>
              <a:gd name="T2" fmla="*/ 119380 w 2349500"/>
              <a:gd name="T3" fmla="*/ 144086 h 210820"/>
              <a:gd name="T4" fmla="*/ 297180 w 2349500"/>
              <a:gd name="T5" fmla="*/ 108063 h 210820"/>
              <a:gd name="T6" fmla="*/ 426720 w 2349500"/>
              <a:gd name="T7" fmla="*/ 86874 h 210820"/>
              <a:gd name="T8" fmla="*/ 678180 w 2349500"/>
              <a:gd name="T9" fmla="*/ 52972 h 210820"/>
              <a:gd name="T10" fmla="*/ 878840 w 2349500"/>
              <a:gd name="T11" fmla="*/ 33903 h 210820"/>
              <a:gd name="T12" fmla="*/ 1079500 w 2349500"/>
              <a:gd name="T13" fmla="*/ 19069 h 210820"/>
              <a:gd name="T14" fmla="*/ 1308100 w 2349500"/>
              <a:gd name="T15" fmla="*/ 8475 h 210820"/>
              <a:gd name="T16" fmla="*/ 1577340 w 2349500"/>
              <a:gd name="T17" fmla="*/ 2120 h 210820"/>
              <a:gd name="T18" fmla="*/ 2009140 w 2349500"/>
              <a:gd name="T19" fmla="*/ 0 h 210820"/>
              <a:gd name="T20" fmla="*/ 2349500 w 2349500"/>
              <a:gd name="T21" fmla="*/ 0 h 21082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49500"/>
              <a:gd name="T34" fmla="*/ 0 h 210820"/>
              <a:gd name="T35" fmla="*/ 2349500 w 2349500"/>
              <a:gd name="T36" fmla="*/ 210820 h 21082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49500" h="210820">
                <a:moveTo>
                  <a:pt x="0" y="210820"/>
                </a:moveTo>
                <a:cubicBezTo>
                  <a:pt x="34925" y="198543"/>
                  <a:pt x="69850" y="186267"/>
                  <a:pt x="119380" y="172720"/>
                </a:cubicBezTo>
                <a:cubicBezTo>
                  <a:pt x="168910" y="159173"/>
                  <a:pt x="245957" y="140970"/>
                  <a:pt x="297180" y="129540"/>
                </a:cubicBezTo>
                <a:cubicBezTo>
                  <a:pt x="348403" y="118110"/>
                  <a:pt x="363220" y="115147"/>
                  <a:pt x="426720" y="104140"/>
                </a:cubicBezTo>
                <a:cubicBezTo>
                  <a:pt x="490220" y="93133"/>
                  <a:pt x="602827" y="74083"/>
                  <a:pt x="678180" y="63500"/>
                </a:cubicBezTo>
                <a:cubicBezTo>
                  <a:pt x="753533" y="52917"/>
                  <a:pt x="811953" y="47413"/>
                  <a:pt x="878840" y="40640"/>
                </a:cubicBezTo>
                <a:cubicBezTo>
                  <a:pt x="945727" y="33867"/>
                  <a:pt x="1007957" y="27940"/>
                  <a:pt x="1079500" y="22860"/>
                </a:cubicBezTo>
                <a:cubicBezTo>
                  <a:pt x="1151043" y="17780"/>
                  <a:pt x="1225127" y="13547"/>
                  <a:pt x="1308100" y="10160"/>
                </a:cubicBezTo>
                <a:cubicBezTo>
                  <a:pt x="1391073" y="6773"/>
                  <a:pt x="1577340" y="2540"/>
                  <a:pt x="1577340" y="2540"/>
                </a:cubicBezTo>
                <a:lnTo>
                  <a:pt x="2009140" y="0"/>
                </a:lnTo>
                <a:lnTo>
                  <a:pt x="2349500" y="0"/>
                </a:lnTo>
              </a:path>
            </a:pathLst>
          </a:custGeom>
          <a:noFill/>
          <a:ln w="539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71792"/>
      </p:ext>
    </p:extLst>
  </p:cSld>
  <p:clrMapOvr>
    <a:masterClrMapping/>
  </p:clrMapOvr>
  <p:transition spd="slow" advTm="1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39" grpId="0" animBg="1"/>
      <p:bldP spid="41" grpId="0" animBg="1"/>
      <p:bldP spid="43" grpId="0"/>
      <p:bldP spid="45" grpId="0" animBg="1"/>
      <p:bldP spid="51" grpId="0" animBg="1"/>
      <p:bldP spid="53" grpId="0" animBg="1"/>
      <p:bldP spid="59" grpId="0" animBg="1"/>
      <p:bldP spid="61" grpId="0" animBg="1"/>
      <p:bldP spid="62" grpId="0" animBg="1"/>
      <p:bldP spid="79" grpId="0" animBg="1"/>
      <p:bldP spid="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圖片 43" descr="圖片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1773238"/>
            <a:ext cx="6035675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247" name="Rectangle 71"/>
          <p:cNvSpPr>
            <a:spLocks noChangeArrowheads="1"/>
          </p:cNvSpPr>
          <p:nvPr/>
        </p:nvSpPr>
        <p:spPr bwMode="auto">
          <a:xfrm>
            <a:off x="838200" y="5486400"/>
            <a:ext cx="7543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當馬達轉矩之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扭力升高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時，其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阻力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與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發電量會隨之升高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並應用此原理，設計出</a:t>
            </a:r>
            <a:r>
              <a:rPr lang="zh-TW" altLang="en-US" sz="2400">
                <a:solidFill>
                  <a:srgbClr val="0000FF"/>
                </a:solidFill>
                <a:ea typeface="標楷體" pitchFamily="65" charset="-120"/>
              </a:rPr>
              <a:t>可調變健身阻力系統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。</a:t>
            </a:r>
            <a:endParaRPr lang="zh-TW" altLang="en-US" sz="240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22579" name="Text Box 51"/>
          <p:cNvSpPr txBox="1">
            <a:spLocks noChangeArrowheads="1"/>
          </p:cNvSpPr>
          <p:nvPr/>
        </p:nvSpPr>
        <p:spPr bwMode="auto">
          <a:xfrm>
            <a:off x="847725" y="5108575"/>
            <a:ext cx="7777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由調整級數控制器阻力，使</a:t>
            </a:r>
            <a:r>
              <a:rPr lang="en-US" altLang="zh-TW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SEPIC</a:t>
            </a: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做定電流</a:t>
            </a:r>
            <a:r>
              <a:rPr lang="zh-TW" altLang="en-US" sz="2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快速充電</a:t>
            </a: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在充電達</a:t>
            </a:r>
            <a:r>
              <a:rPr lang="en-US" altLang="zh-TW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90%</a:t>
            </a: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，轉為定電壓充電，並使</a:t>
            </a:r>
            <a:r>
              <a:rPr lang="en-US" altLang="zh-TW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Fuzzy</a:t>
            </a: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控制輔助制動系統，使其</a:t>
            </a:r>
            <a:r>
              <a:rPr lang="zh-TW" altLang="en-US" sz="2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保有阻力功能</a:t>
            </a: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，且可</a:t>
            </a:r>
            <a:r>
              <a:rPr lang="zh-TW" altLang="en-US" sz="2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對</a:t>
            </a:r>
            <a:r>
              <a:rPr lang="en-US" altLang="zh-TW" sz="2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Battery</a:t>
            </a:r>
            <a:r>
              <a:rPr lang="zh-TW" altLang="en-US" sz="240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做保護</a:t>
            </a:r>
            <a:r>
              <a:rPr lang="zh-TW" altLang="en-US" sz="240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40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健身輔助制動阻尼系統 </a:t>
            </a:r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5083175" y="1687513"/>
            <a:ext cx="1219200" cy="609600"/>
            <a:chOff x="1152" y="2688"/>
            <a:chExt cx="768" cy="384"/>
          </a:xfrm>
        </p:grpSpPr>
        <p:sp>
          <p:nvSpPr>
            <p:cNvPr id="10287" name="Rectangle 12"/>
            <p:cNvSpPr>
              <a:spLocks noChangeArrowheads="1"/>
            </p:cNvSpPr>
            <p:nvPr/>
          </p:nvSpPr>
          <p:spPr bwMode="auto">
            <a:xfrm>
              <a:off x="1152" y="2688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88" name="Rectangle 23"/>
            <p:cNvSpPr>
              <a:spLocks noChangeArrowheads="1"/>
            </p:cNvSpPr>
            <p:nvPr/>
          </p:nvSpPr>
          <p:spPr bwMode="auto">
            <a:xfrm>
              <a:off x="1248" y="2790"/>
              <a:ext cx="57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80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</a:rPr>
                <a:t>制動系統</a:t>
              </a:r>
              <a:endParaRPr lang="zh-TW" altLang="en-US" sz="1800">
                <a:solidFill>
                  <a:prstClr val="black"/>
                </a:solidFill>
                <a:ea typeface="標楷體" pitchFamily="65" charset="-120"/>
              </a:endParaRPr>
            </a:p>
          </p:txBody>
        </p:sp>
      </p:grp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7064375" y="1687513"/>
            <a:ext cx="1219200" cy="609600"/>
            <a:chOff x="3504" y="2976"/>
            <a:chExt cx="768" cy="384"/>
          </a:xfrm>
        </p:grpSpPr>
        <p:sp>
          <p:nvSpPr>
            <p:cNvPr id="10285" name="Rectangle 14"/>
            <p:cNvSpPr>
              <a:spLocks noChangeArrowheads="1"/>
            </p:cNvSpPr>
            <p:nvPr/>
          </p:nvSpPr>
          <p:spPr bwMode="auto">
            <a:xfrm>
              <a:off x="3504" y="2976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86" name="Rectangle 25"/>
            <p:cNvSpPr>
              <a:spLocks noChangeArrowheads="1"/>
            </p:cNvSpPr>
            <p:nvPr/>
          </p:nvSpPr>
          <p:spPr bwMode="auto">
            <a:xfrm>
              <a:off x="3674" y="3078"/>
              <a:ext cx="42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Battery</a:t>
              </a:r>
              <a:endPara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2595563" y="2906713"/>
            <a:ext cx="1219200" cy="609600"/>
            <a:chOff x="2592" y="1920"/>
            <a:chExt cx="768" cy="384"/>
          </a:xfrm>
        </p:grpSpPr>
        <p:sp>
          <p:nvSpPr>
            <p:cNvPr id="10283" name="Rectangle 10"/>
            <p:cNvSpPr>
              <a:spLocks noChangeArrowheads="1"/>
            </p:cNvSpPr>
            <p:nvPr/>
          </p:nvSpPr>
          <p:spPr bwMode="auto">
            <a:xfrm>
              <a:off x="2592" y="1920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84" name="Rectangle 27"/>
            <p:cNvSpPr>
              <a:spLocks noChangeArrowheads="1"/>
            </p:cNvSpPr>
            <p:nvPr/>
          </p:nvSpPr>
          <p:spPr bwMode="auto">
            <a:xfrm>
              <a:off x="2778" y="2016"/>
              <a:ext cx="41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PWM1</a:t>
              </a:r>
              <a:endPara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grpSp>
        <p:nvGrpSpPr>
          <p:cNvPr id="5" name="Group 53"/>
          <p:cNvGrpSpPr>
            <a:grpSpLocks/>
          </p:cNvGrpSpPr>
          <p:nvPr/>
        </p:nvGrpSpPr>
        <p:grpSpPr bwMode="auto">
          <a:xfrm>
            <a:off x="5083175" y="2906713"/>
            <a:ext cx="1219200" cy="609600"/>
            <a:chOff x="3072" y="2400"/>
            <a:chExt cx="768" cy="384"/>
          </a:xfrm>
        </p:grpSpPr>
        <p:sp>
          <p:nvSpPr>
            <p:cNvPr id="10281" name="Rectangle 11"/>
            <p:cNvSpPr>
              <a:spLocks noChangeArrowheads="1"/>
            </p:cNvSpPr>
            <p:nvPr/>
          </p:nvSpPr>
          <p:spPr bwMode="auto">
            <a:xfrm>
              <a:off x="3072" y="2400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82" name="Rectangle 30"/>
            <p:cNvSpPr>
              <a:spLocks noChangeArrowheads="1"/>
            </p:cNvSpPr>
            <p:nvPr/>
          </p:nvSpPr>
          <p:spPr bwMode="auto">
            <a:xfrm>
              <a:off x="3252" y="2496"/>
              <a:ext cx="41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PWM2</a:t>
              </a:r>
              <a:endPara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grpSp>
        <p:nvGrpSpPr>
          <p:cNvPr id="6" name="Group 56"/>
          <p:cNvGrpSpPr>
            <a:grpSpLocks/>
          </p:cNvGrpSpPr>
          <p:nvPr/>
        </p:nvGrpSpPr>
        <p:grpSpPr bwMode="auto">
          <a:xfrm>
            <a:off x="5083175" y="4125913"/>
            <a:ext cx="1219200" cy="609600"/>
            <a:chOff x="2640" y="2976"/>
            <a:chExt cx="768" cy="384"/>
          </a:xfrm>
        </p:grpSpPr>
        <p:sp>
          <p:nvSpPr>
            <p:cNvPr id="10279" name="Rectangle 13"/>
            <p:cNvSpPr>
              <a:spLocks noChangeArrowheads="1"/>
            </p:cNvSpPr>
            <p:nvPr/>
          </p:nvSpPr>
          <p:spPr bwMode="auto">
            <a:xfrm>
              <a:off x="2640" y="2976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80" name="Rectangle 33"/>
            <p:cNvSpPr>
              <a:spLocks noChangeArrowheads="1"/>
            </p:cNvSpPr>
            <p:nvPr/>
          </p:nvSpPr>
          <p:spPr bwMode="auto">
            <a:xfrm>
              <a:off x="2802" y="2982"/>
              <a:ext cx="440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Fuzzy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Control</a:t>
              </a:r>
              <a:endPara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sp>
        <p:nvSpPr>
          <p:cNvPr id="64" name="Line 58"/>
          <p:cNvSpPr>
            <a:spLocks noChangeShapeType="1"/>
          </p:cNvSpPr>
          <p:nvPr/>
        </p:nvSpPr>
        <p:spPr bwMode="auto">
          <a:xfrm>
            <a:off x="1920875" y="1998663"/>
            <a:ext cx="304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5" name="Line 62"/>
          <p:cNvSpPr>
            <a:spLocks noChangeShapeType="1"/>
          </p:cNvSpPr>
          <p:nvPr/>
        </p:nvSpPr>
        <p:spPr bwMode="auto">
          <a:xfrm>
            <a:off x="2225675" y="1998663"/>
            <a:ext cx="3603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6" name="Line 63"/>
          <p:cNvSpPr>
            <a:spLocks noChangeShapeType="1"/>
          </p:cNvSpPr>
          <p:nvPr/>
        </p:nvSpPr>
        <p:spPr bwMode="auto">
          <a:xfrm>
            <a:off x="3814763" y="1998663"/>
            <a:ext cx="12604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7" name="Line 64"/>
          <p:cNvSpPr>
            <a:spLocks noChangeShapeType="1"/>
          </p:cNvSpPr>
          <p:nvPr/>
        </p:nvSpPr>
        <p:spPr bwMode="auto">
          <a:xfrm flipV="1">
            <a:off x="3205163" y="2316163"/>
            <a:ext cx="0" cy="5730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8" name="Line 65"/>
          <p:cNvSpPr>
            <a:spLocks noChangeShapeType="1"/>
          </p:cNvSpPr>
          <p:nvPr/>
        </p:nvSpPr>
        <p:spPr bwMode="auto">
          <a:xfrm flipV="1">
            <a:off x="5692775" y="2303463"/>
            <a:ext cx="0" cy="60960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9" name="Line 66"/>
          <p:cNvSpPr>
            <a:spLocks noChangeShapeType="1"/>
          </p:cNvSpPr>
          <p:nvPr/>
        </p:nvSpPr>
        <p:spPr bwMode="auto">
          <a:xfrm flipV="1">
            <a:off x="5692775" y="3522663"/>
            <a:ext cx="0" cy="60960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0" name="Line 67"/>
          <p:cNvSpPr>
            <a:spLocks noChangeShapeType="1"/>
          </p:cNvSpPr>
          <p:nvPr/>
        </p:nvSpPr>
        <p:spPr bwMode="auto">
          <a:xfrm>
            <a:off x="6302375" y="1998663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1" name="Line 68"/>
          <p:cNvSpPr>
            <a:spLocks noChangeShapeType="1"/>
          </p:cNvSpPr>
          <p:nvPr/>
        </p:nvSpPr>
        <p:spPr bwMode="auto">
          <a:xfrm>
            <a:off x="7673975" y="2303463"/>
            <a:ext cx="0" cy="213360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2" name="Line 69"/>
          <p:cNvSpPr>
            <a:spLocks noChangeShapeType="1"/>
          </p:cNvSpPr>
          <p:nvPr/>
        </p:nvSpPr>
        <p:spPr bwMode="auto">
          <a:xfrm flipH="1">
            <a:off x="6302375" y="4437063"/>
            <a:ext cx="1371600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grpSp>
        <p:nvGrpSpPr>
          <p:cNvPr id="7" name="群組 47"/>
          <p:cNvGrpSpPr>
            <a:grpSpLocks/>
          </p:cNvGrpSpPr>
          <p:nvPr/>
        </p:nvGrpSpPr>
        <p:grpSpPr bwMode="auto">
          <a:xfrm>
            <a:off x="2622550" y="4103688"/>
            <a:ext cx="1219200" cy="619125"/>
            <a:chOff x="2622550" y="4103688"/>
            <a:chExt cx="1219200" cy="619125"/>
          </a:xfrm>
        </p:grpSpPr>
        <p:sp>
          <p:nvSpPr>
            <p:cNvPr id="10277" name="Rectangle 75"/>
            <p:cNvSpPr>
              <a:spLocks noChangeArrowheads="1"/>
            </p:cNvSpPr>
            <p:nvPr/>
          </p:nvSpPr>
          <p:spPr bwMode="auto">
            <a:xfrm>
              <a:off x="2622550" y="4113213"/>
              <a:ext cx="1219200" cy="609600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78" name="Rectangle 76"/>
            <p:cNvSpPr>
              <a:spLocks noChangeArrowheads="1"/>
            </p:cNvSpPr>
            <p:nvPr/>
          </p:nvSpPr>
          <p:spPr bwMode="auto">
            <a:xfrm>
              <a:off x="2657475" y="4103688"/>
              <a:ext cx="1143000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1800">
                  <a:solidFill>
                    <a:prstClr val="black"/>
                  </a:solidFill>
                  <a:ea typeface="標楷體" pitchFamily="65" charset="-120"/>
                </a:rPr>
                <a:t>阻力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TW" altLang="en-US" sz="1800">
                  <a:solidFill>
                    <a:prstClr val="black"/>
                  </a:solidFill>
                  <a:ea typeface="標楷體" pitchFamily="65" charset="-120"/>
                </a:rPr>
                <a:t>級</a:t>
              </a:r>
              <a:r>
                <a:rPr lang="zh-TW" altLang="en-US" sz="1800">
                  <a:solidFill>
                    <a:prstClr val="black"/>
                  </a:solidFill>
                  <a:ea typeface="標楷體" pitchFamily="65" charset="-120"/>
                </a:rPr>
                <a:t>數控制器</a:t>
              </a:r>
            </a:p>
          </p:txBody>
        </p:sp>
      </p:grpSp>
      <p:sp>
        <p:nvSpPr>
          <p:cNvPr id="76" name="Line 78"/>
          <p:cNvSpPr>
            <a:spLocks noChangeShapeType="1"/>
          </p:cNvSpPr>
          <p:nvPr/>
        </p:nvSpPr>
        <p:spPr bwMode="auto">
          <a:xfrm>
            <a:off x="3848100" y="4471988"/>
            <a:ext cx="360363" cy="0"/>
          </a:xfrm>
          <a:prstGeom prst="line">
            <a:avLst/>
          </a:prstGeom>
          <a:noFill/>
          <a:ln w="38100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7" name="橢圓 76"/>
          <p:cNvSpPr>
            <a:spLocks noChangeArrowheads="1"/>
          </p:cNvSpPr>
          <p:nvPr/>
        </p:nvSpPr>
        <p:spPr bwMode="auto">
          <a:xfrm>
            <a:off x="4206875" y="4276725"/>
            <a:ext cx="365125" cy="365125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cxnSp>
        <p:nvCxnSpPr>
          <p:cNvPr id="78" name="直線接點 77"/>
          <p:cNvCxnSpPr>
            <a:cxnSpLocks noChangeShapeType="1"/>
            <a:stCxn id="77" idx="1"/>
            <a:endCxn id="77" idx="5"/>
          </p:cNvCxnSpPr>
          <p:nvPr/>
        </p:nvCxnSpPr>
        <p:spPr bwMode="auto">
          <a:xfrm rot="16200000" flipH="1">
            <a:off x="4260850" y="4330700"/>
            <a:ext cx="257175" cy="257175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直線接點 78"/>
          <p:cNvCxnSpPr>
            <a:cxnSpLocks noChangeShapeType="1"/>
            <a:stCxn id="77" idx="3"/>
            <a:endCxn id="77" idx="7"/>
          </p:cNvCxnSpPr>
          <p:nvPr/>
        </p:nvCxnSpPr>
        <p:spPr bwMode="auto">
          <a:xfrm rot="5400000" flipH="1" flipV="1">
            <a:off x="4260850" y="4330700"/>
            <a:ext cx="257175" cy="257175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直線單箭頭接點 79"/>
          <p:cNvCxnSpPr>
            <a:cxnSpLocks noChangeShapeType="1"/>
          </p:cNvCxnSpPr>
          <p:nvPr/>
        </p:nvCxnSpPr>
        <p:spPr bwMode="auto">
          <a:xfrm rot="16200000" flipH="1">
            <a:off x="3255169" y="3147219"/>
            <a:ext cx="2268538" cy="0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直線單箭頭接點 80"/>
          <p:cNvCxnSpPr>
            <a:cxnSpLocks noChangeShapeType="1"/>
          </p:cNvCxnSpPr>
          <p:nvPr/>
        </p:nvCxnSpPr>
        <p:spPr bwMode="auto">
          <a:xfrm rot="10800000">
            <a:off x="4586288" y="4457700"/>
            <a:ext cx="496887" cy="1588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" name="文字方塊 81"/>
          <p:cNvSpPr txBox="1">
            <a:spLocks noChangeArrowheads="1"/>
          </p:cNvSpPr>
          <p:nvPr/>
        </p:nvSpPr>
        <p:spPr bwMode="auto">
          <a:xfrm>
            <a:off x="3949700" y="4386263"/>
            <a:ext cx="184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800">
                <a:solidFill>
                  <a:prstClr val="black"/>
                </a:solidFill>
              </a:rPr>
              <a:t>+</a:t>
            </a:r>
            <a:endParaRPr lang="zh-TW" altLang="en-US" sz="2800">
              <a:solidFill>
                <a:prstClr val="black"/>
              </a:solidFill>
            </a:endParaRPr>
          </a:p>
        </p:txBody>
      </p:sp>
      <p:sp>
        <p:nvSpPr>
          <p:cNvPr id="83" name="文字方塊 82"/>
          <p:cNvSpPr txBox="1">
            <a:spLocks noChangeArrowheads="1"/>
          </p:cNvSpPr>
          <p:nvPr/>
        </p:nvSpPr>
        <p:spPr bwMode="auto">
          <a:xfrm>
            <a:off x="4425950" y="3875088"/>
            <a:ext cx="401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800">
                <a:solidFill>
                  <a:prstClr val="black"/>
                </a:solidFill>
              </a:rPr>
              <a:t>-</a:t>
            </a:r>
            <a:endParaRPr lang="zh-TW" altLang="en-US" sz="2800">
              <a:solidFill>
                <a:prstClr val="black"/>
              </a:solidFill>
            </a:endParaRPr>
          </a:p>
        </p:txBody>
      </p:sp>
      <p:sp>
        <p:nvSpPr>
          <p:cNvPr id="84" name="Line 64"/>
          <p:cNvSpPr>
            <a:spLocks noChangeShapeType="1"/>
          </p:cNvSpPr>
          <p:nvPr/>
        </p:nvSpPr>
        <p:spPr bwMode="auto">
          <a:xfrm flipV="1">
            <a:off x="3214688" y="3530600"/>
            <a:ext cx="0" cy="573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TW" altLang="en-US">
              <a:solidFill>
                <a:prstClr val="black"/>
              </a:solidFill>
            </a:endParaRPr>
          </a:p>
        </p:txBody>
      </p:sp>
      <p:cxnSp>
        <p:nvCxnSpPr>
          <p:cNvPr id="9" name="直線單箭頭接點 80"/>
          <p:cNvCxnSpPr>
            <a:cxnSpLocks noChangeShapeType="1"/>
          </p:cNvCxnSpPr>
          <p:nvPr/>
        </p:nvCxnSpPr>
        <p:spPr bwMode="auto">
          <a:xfrm rot="10800000">
            <a:off x="3816350" y="3217863"/>
            <a:ext cx="557213" cy="1587"/>
          </a:xfrm>
          <a:prstGeom prst="straightConnector1">
            <a:avLst/>
          </a:prstGeom>
          <a:noFill/>
          <a:ln w="38100" algn="ctr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701675" y="1687513"/>
            <a:ext cx="1219200" cy="609600"/>
            <a:chOff x="768" y="1440"/>
            <a:chExt cx="768" cy="384"/>
          </a:xfrm>
        </p:grpSpPr>
        <p:sp>
          <p:nvSpPr>
            <p:cNvPr id="10275" name="Rectangle 8"/>
            <p:cNvSpPr>
              <a:spLocks noChangeArrowheads="1"/>
            </p:cNvSpPr>
            <p:nvPr/>
          </p:nvSpPr>
          <p:spPr bwMode="auto">
            <a:xfrm>
              <a:off x="768" y="1440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76" name="Rectangle 18"/>
            <p:cNvSpPr>
              <a:spLocks noChangeArrowheads="1"/>
            </p:cNvSpPr>
            <p:nvPr/>
          </p:nvSpPr>
          <p:spPr bwMode="auto">
            <a:xfrm>
              <a:off x="960" y="1536"/>
              <a:ext cx="36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1800">
                  <a:solidFill>
                    <a:srgbClr val="000000"/>
                  </a:solidFill>
                  <a:latin typeface="標楷體" pitchFamily="65" charset="-120"/>
                  <a:ea typeface="標楷體" pitchFamily="65" charset="-120"/>
                </a:rPr>
                <a:t>電 源</a:t>
              </a:r>
              <a:endParaRPr lang="zh-TW" altLang="en-US" sz="1800">
                <a:solidFill>
                  <a:prstClr val="black"/>
                </a:solidFill>
                <a:ea typeface="標楷體" pitchFamily="65" charset="-120"/>
              </a:endParaRP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2595563" y="1687513"/>
            <a:ext cx="1219200" cy="609600"/>
            <a:chOff x="2736" y="1296"/>
            <a:chExt cx="768" cy="384"/>
          </a:xfrm>
        </p:grpSpPr>
        <p:sp>
          <p:nvSpPr>
            <p:cNvPr id="10273" name="Rectangle 9"/>
            <p:cNvSpPr>
              <a:spLocks noChangeArrowheads="1"/>
            </p:cNvSpPr>
            <p:nvPr/>
          </p:nvSpPr>
          <p:spPr bwMode="auto">
            <a:xfrm>
              <a:off x="2736" y="1296"/>
              <a:ext cx="768" cy="384"/>
            </a:xfrm>
            <a:prstGeom prst="rect">
              <a:avLst/>
            </a:prstGeom>
            <a:noFill/>
            <a:ln w="38100" algn="ctr">
              <a:solidFill>
                <a:srgbClr val="33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10274" name="Rectangle 20"/>
            <p:cNvSpPr>
              <a:spLocks noChangeArrowheads="1"/>
            </p:cNvSpPr>
            <p:nvPr/>
          </p:nvSpPr>
          <p:spPr bwMode="auto">
            <a:xfrm>
              <a:off x="2808" y="1322"/>
              <a:ext cx="612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SEPIC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1800">
                  <a:solidFill>
                    <a:srgbClr val="000000"/>
                  </a:solidFill>
                  <a:latin typeface="Times New Roman" pitchFamily="18" charset="0"/>
                  <a:ea typeface="標楷體" pitchFamily="65" charset="-120"/>
                </a:rPr>
                <a:t>Converter </a:t>
              </a:r>
              <a:endParaRPr lang="en-US" altLang="zh-TW" sz="1800">
                <a:solidFill>
                  <a:prstClr val="black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191889"/>
      </p:ext>
    </p:extLst>
  </p:cSld>
  <p:clrMapOvr>
    <a:masterClrMapping/>
  </p:clrMapOvr>
  <p:transition spd="slow" advTm="15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8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8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247" grpId="0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6" grpId="0" animBg="1"/>
      <p:bldP spid="77" grpId="0" animBg="1"/>
      <p:bldP spid="82" grpId="0"/>
      <p:bldP spid="83" grpId="0"/>
      <p:bldP spid="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再生式煞車系統</a:t>
            </a:r>
            <a:endParaRPr lang="zh-TW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1267" name="圖片 9" descr="直流馬達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3209925"/>
            <a:ext cx="1643063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5"/>
          <p:cNvGrpSpPr>
            <a:grpSpLocks/>
          </p:cNvGrpSpPr>
          <p:nvPr/>
        </p:nvGrpSpPr>
        <p:grpSpPr bwMode="auto">
          <a:xfrm rot="-2726182">
            <a:off x="2090738" y="3811588"/>
            <a:ext cx="884237" cy="909637"/>
            <a:chOff x="1309" y="2387"/>
            <a:chExt cx="557" cy="573"/>
          </a:xfrm>
        </p:grpSpPr>
        <p:sp>
          <p:nvSpPr>
            <p:cNvPr id="11280" name="圓形箭號 27"/>
            <p:cNvSpPr>
              <a:spLocks noChangeArrowheads="1"/>
            </p:cNvSpPr>
            <p:nvPr/>
          </p:nvSpPr>
          <p:spPr bwMode="auto">
            <a:xfrm>
              <a:off x="1309" y="2409"/>
              <a:ext cx="550" cy="523"/>
            </a:xfrm>
            <a:custGeom>
              <a:avLst/>
              <a:gdLst>
                <a:gd name="T0" fmla="*/ 0 w 912825"/>
                <a:gd name="T1" fmla="*/ 0 h 912826"/>
                <a:gd name="T2" fmla="*/ 0 w 912825"/>
                <a:gd name="T3" fmla="*/ 0 h 912826"/>
                <a:gd name="T4" fmla="*/ 0 w 912825"/>
                <a:gd name="T5" fmla="*/ 0 h 912826"/>
                <a:gd name="T6" fmla="*/ 0 w 912825"/>
                <a:gd name="T7" fmla="*/ 0 h 912826"/>
                <a:gd name="T8" fmla="*/ 5898240 60000 65536"/>
                <a:gd name="T9" fmla="*/ 0 60000 65536"/>
                <a:gd name="T10" fmla="*/ 5898240 60000 65536"/>
                <a:gd name="T11" fmla="*/ 11796480 60000 65536"/>
                <a:gd name="T12" fmla="*/ 174267 w 912825"/>
                <a:gd name="T13" fmla="*/ 174537 h 912826"/>
                <a:gd name="T14" fmla="*/ 738558 w 912825"/>
                <a:gd name="T15" fmla="*/ 738289 h 9128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2825" h="912826">
                  <a:moveTo>
                    <a:pt x="57052" y="456413"/>
                  </a:moveTo>
                  <a:lnTo>
                    <a:pt x="57052" y="456413"/>
                  </a:lnTo>
                  <a:cubicBezTo>
                    <a:pt x="57052" y="235852"/>
                    <a:pt x="235852" y="57052"/>
                    <a:pt x="456413" y="57052"/>
                  </a:cubicBezTo>
                  <a:cubicBezTo>
                    <a:pt x="633968" y="57052"/>
                    <a:pt x="790201" y="174277"/>
                    <a:pt x="839846" y="344751"/>
                  </a:cubicBezTo>
                  <a:lnTo>
                    <a:pt x="894101" y="344751"/>
                  </a:lnTo>
                  <a:lnTo>
                    <a:pt x="798722" y="456414"/>
                  </a:lnTo>
                  <a:lnTo>
                    <a:pt x="665894" y="344750"/>
                  </a:lnTo>
                  <a:lnTo>
                    <a:pt x="718907" y="344750"/>
                  </a:lnTo>
                  <a:lnTo>
                    <a:pt x="718907" y="344749"/>
                  </a:lnTo>
                  <a:cubicBezTo>
                    <a:pt x="674129" y="239487"/>
                    <a:pt x="570802" y="171154"/>
                    <a:pt x="456412" y="171154"/>
                  </a:cubicBezTo>
                  <a:cubicBezTo>
                    <a:pt x="298868" y="171154"/>
                    <a:pt x="171154" y="298868"/>
                    <a:pt x="171154" y="456412"/>
                  </a:cubicBezTo>
                  <a:lnTo>
                    <a:pt x="57052" y="45641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anchor="ctr"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1281" name="圓形箭號 28"/>
            <p:cNvSpPr>
              <a:spLocks noChangeArrowheads="1"/>
            </p:cNvSpPr>
            <p:nvPr/>
          </p:nvSpPr>
          <p:spPr bwMode="auto">
            <a:xfrm rot="10800000">
              <a:off x="1315" y="2387"/>
              <a:ext cx="551" cy="573"/>
            </a:xfrm>
            <a:custGeom>
              <a:avLst/>
              <a:gdLst>
                <a:gd name="T0" fmla="*/ 0 w 910133"/>
                <a:gd name="T1" fmla="*/ 0 h 987296"/>
                <a:gd name="T2" fmla="*/ 0 w 910133"/>
                <a:gd name="T3" fmla="*/ 0 h 987296"/>
                <a:gd name="T4" fmla="*/ 0 w 910133"/>
                <a:gd name="T5" fmla="*/ 0 h 987296"/>
                <a:gd name="T6" fmla="*/ 0 w 910133"/>
                <a:gd name="T7" fmla="*/ 0 h 987296"/>
                <a:gd name="T8" fmla="*/ 5898240 60000 65536"/>
                <a:gd name="T9" fmla="*/ 0 60000 65536"/>
                <a:gd name="T10" fmla="*/ 5898240 60000 65536"/>
                <a:gd name="T11" fmla="*/ 11796480 60000 65536"/>
                <a:gd name="T12" fmla="*/ 173437 w 910133"/>
                <a:gd name="T13" fmla="*/ 184364 h 987296"/>
                <a:gd name="T14" fmla="*/ 736696 w 910133"/>
                <a:gd name="T15" fmla="*/ 802932 h 987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0133" h="987296">
                  <a:moveTo>
                    <a:pt x="56883" y="493648"/>
                  </a:moveTo>
                  <a:lnTo>
                    <a:pt x="56883" y="493648"/>
                  </a:lnTo>
                  <a:cubicBezTo>
                    <a:pt x="56883" y="252429"/>
                    <a:pt x="235155" y="56883"/>
                    <a:pt x="455066" y="56883"/>
                  </a:cubicBezTo>
                  <a:cubicBezTo>
                    <a:pt x="635479" y="56883"/>
                    <a:pt x="793348" y="189937"/>
                    <a:pt x="839815" y="381155"/>
                  </a:cubicBezTo>
                  <a:lnTo>
                    <a:pt x="894825" y="381155"/>
                  </a:lnTo>
                  <a:lnTo>
                    <a:pt x="796366" y="493649"/>
                  </a:lnTo>
                  <a:lnTo>
                    <a:pt x="667292" y="381154"/>
                  </a:lnTo>
                  <a:lnTo>
                    <a:pt x="721676" y="381155"/>
                  </a:lnTo>
                  <a:lnTo>
                    <a:pt x="721676" y="381154"/>
                  </a:lnTo>
                  <a:cubicBezTo>
                    <a:pt x="680274" y="254608"/>
                    <a:pt x="573939" y="170650"/>
                    <a:pt x="455066" y="170650"/>
                  </a:cubicBezTo>
                  <a:cubicBezTo>
                    <a:pt x="297986" y="170650"/>
                    <a:pt x="170649" y="315261"/>
                    <a:pt x="170649" y="493648"/>
                  </a:cubicBezTo>
                  <a:lnTo>
                    <a:pt x="56883" y="4936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anchor="ctr"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 rot="18185306" flipH="1">
            <a:off x="2058988" y="3819525"/>
            <a:ext cx="884237" cy="900113"/>
            <a:chOff x="1309" y="2387"/>
            <a:chExt cx="557" cy="573"/>
          </a:xfrm>
        </p:grpSpPr>
        <p:sp>
          <p:nvSpPr>
            <p:cNvPr id="11278" name="圓形箭號 27"/>
            <p:cNvSpPr>
              <a:spLocks noChangeArrowheads="1"/>
            </p:cNvSpPr>
            <p:nvPr/>
          </p:nvSpPr>
          <p:spPr bwMode="auto">
            <a:xfrm>
              <a:off x="1309" y="2409"/>
              <a:ext cx="550" cy="523"/>
            </a:xfrm>
            <a:custGeom>
              <a:avLst/>
              <a:gdLst>
                <a:gd name="T0" fmla="*/ 0 w 912825"/>
                <a:gd name="T1" fmla="*/ 0 h 912826"/>
                <a:gd name="T2" fmla="*/ 0 w 912825"/>
                <a:gd name="T3" fmla="*/ 0 h 912826"/>
                <a:gd name="T4" fmla="*/ 0 w 912825"/>
                <a:gd name="T5" fmla="*/ 0 h 912826"/>
                <a:gd name="T6" fmla="*/ 0 w 912825"/>
                <a:gd name="T7" fmla="*/ 0 h 912826"/>
                <a:gd name="T8" fmla="*/ 5898240 60000 65536"/>
                <a:gd name="T9" fmla="*/ 0 60000 65536"/>
                <a:gd name="T10" fmla="*/ 5898240 60000 65536"/>
                <a:gd name="T11" fmla="*/ 11796480 60000 65536"/>
                <a:gd name="T12" fmla="*/ 174267 w 912825"/>
                <a:gd name="T13" fmla="*/ 174537 h 912826"/>
                <a:gd name="T14" fmla="*/ 738558 w 912825"/>
                <a:gd name="T15" fmla="*/ 738289 h 9128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2825" h="912826">
                  <a:moveTo>
                    <a:pt x="57052" y="456413"/>
                  </a:moveTo>
                  <a:lnTo>
                    <a:pt x="57052" y="456413"/>
                  </a:lnTo>
                  <a:cubicBezTo>
                    <a:pt x="57052" y="235852"/>
                    <a:pt x="235852" y="57052"/>
                    <a:pt x="456413" y="57052"/>
                  </a:cubicBezTo>
                  <a:cubicBezTo>
                    <a:pt x="633968" y="57052"/>
                    <a:pt x="790201" y="174277"/>
                    <a:pt x="839846" y="344751"/>
                  </a:cubicBezTo>
                  <a:lnTo>
                    <a:pt x="894101" y="344751"/>
                  </a:lnTo>
                  <a:lnTo>
                    <a:pt x="798722" y="456414"/>
                  </a:lnTo>
                  <a:lnTo>
                    <a:pt x="665894" y="344750"/>
                  </a:lnTo>
                  <a:lnTo>
                    <a:pt x="718907" y="344750"/>
                  </a:lnTo>
                  <a:lnTo>
                    <a:pt x="718907" y="344749"/>
                  </a:lnTo>
                  <a:cubicBezTo>
                    <a:pt x="674129" y="239487"/>
                    <a:pt x="570802" y="171154"/>
                    <a:pt x="456412" y="171154"/>
                  </a:cubicBezTo>
                  <a:cubicBezTo>
                    <a:pt x="298868" y="171154"/>
                    <a:pt x="171154" y="298868"/>
                    <a:pt x="171154" y="456412"/>
                  </a:cubicBezTo>
                  <a:lnTo>
                    <a:pt x="57052" y="456413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anchor="ctr"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11279" name="圓形箭號 28"/>
            <p:cNvSpPr>
              <a:spLocks noChangeArrowheads="1"/>
            </p:cNvSpPr>
            <p:nvPr/>
          </p:nvSpPr>
          <p:spPr bwMode="auto">
            <a:xfrm rot="10800000">
              <a:off x="1315" y="2387"/>
              <a:ext cx="551" cy="573"/>
            </a:xfrm>
            <a:custGeom>
              <a:avLst/>
              <a:gdLst>
                <a:gd name="T0" fmla="*/ 0 w 910133"/>
                <a:gd name="T1" fmla="*/ 0 h 987296"/>
                <a:gd name="T2" fmla="*/ 0 w 910133"/>
                <a:gd name="T3" fmla="*/ 0 h 987296"/>
                <a:gd name="T4" fmla="*/ 0 w 910133"/>
                <a:gd name="T5" fmla="*/ 0 h 987296"/>
                <a:gd name="T6" fmla="*/ 0 w 910133"/>
                <a:gd name="T7" fmla="*/ 0 h 987296"/>
                <a:gd name="T8" fmla="*/ 5898240 60000 65536"/>
                <a:gd name="T9" fmla="*/ 0 60000 65536"/>
                <a:gd name="T10" fmla="*/ 5898240 60000 65536"/>
                <a:gd name="T11" fmla="*/ 11796480 60000 65536"/>
                <a:gd name="T12" fmla="*/ 173437 w 910133"/>
                <a:gd name="T13" fmla="*/ 184364 h 987296"/>
                <a:gd name="T14" fmla="*/ 736696 w 910133"/>
                <a:gd name="T15" fmla="*/ 802932 h 987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0133" h="987296">
                  <a:moveTo>
                    <a:pt x="56883" y="493648"/>
                  </a:moveTo>
                  <a:lnTo>
                    <a:pt x="56883" y="493648"/>
                  </a:lnTo>
                  <a:cubicBezTo>
                    <a:pt x="56883" y="252429"/>
                    <a:pt x="235155" y="56883"/>
                    <a:pt x="455066" y="56883"/>
                  </a:cubicBezTo>
                  <a:cubicBezTo>
                    <a:pt x="635479" y="56883"/>
                    <a:pt x="793348" y="189937"/>
                    <a:pt x="839815" y="381155"/>
                  </a:cubicBezTo>
                  <a:lnTo>
                    <a:pt x="894825" y="381155"/>
                  </a:lnTo>
                  <a:lnTo>
                    <a:pt x="796366" y="493649"/>
                  </a:lnTo>
                  <a:lnTo>
                    <a:pt x="667292" y="381154"/>
                  </a:lnTo>
                  <a:lnTo>
                    <a:pt x="721676" y="381155"/>
                  </a:lnTo>
                  <a:lnTo>
                    <a:pt x="721676" y="381154"/>
                  </a:lnTo>
                  <a:cubicBezTo>
                    <a:pt x="680274" y="254608"/>
                    <a:pt x="573939" y="170650"/>
                    <a:pt x="455066" y="170650"/>
                  </a:cubicBezTo>
                  <a:cubicBezTo>
                    <a:pt x="297986" y="170650"/>
                    <a:pt x="170649" y="315261"/>
                    <a:pt x="170649" y="493648"/>
                  </a:cubicBezTo>
                  <a:lnTo>
                    <a:pt x="56883" y="49364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anchor="ctr"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向右箭號 19"/>
          <p:cNvSpPr/>
          <p:nvPr/>
        </p:nvSpPr>
        <p:spPr bwMode="auto">
          <a:xfrm>
            <a:off x="3987792" y="3757617"/>
            <a:ext cx="1424006" cy="511183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0800000"/>
            </a:camera>
            <a:lightRig rig="threePt" dir="t"/>
          </a:scene3d>
        </p:spPr>
        <p:txBody>
          <a:bodyPr anchor="ctr"/>
          <a:lstStyle/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11271" name="Rectangle 11"/>
          <p:cNvSpPr>
            <a:spLocks noChangeArrowheads="1"/>
          </p:cNvSpPr>
          <p:nvPr/>
        </p:nvSpPr>
        <p:spPr bwMode="auto">
          <a:xfrm>
            <a:off x="423863" y="4935538"/>
            <a:ext cx="78565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使馬達產生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反向力距達剎車效果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，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不使用傳統剎車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架構，並利用馬達瞬間的反電勢所產生的電量，使其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回充至儲能電池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。</a:t>
            </a:r>
          </a:p>
        </p:txBody>
      </p:sp>
      <p:pic>
        <p:nvPicPr>
          <p:cNvPr id="11272" name="圖片 10" descr="電池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5" y="3163888"/>
            <a:ext cx="1643063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7837">
            <a:off x="5113338" y="1381125"/>
            <a:ext cx="2354262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7837">
            <a:off x="-855663" y="1387475"/>
            <a:ext cx="2354263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向右箭號 15"/>
          <p:cNvSpPr>
            <a:spLocks noChangeArrowheads="1"/>
          </p:cNvSpPr>
          <p:nvPr/>
        </p:nvSpPr>
        <p:spPr bwMode="auto">
          <a:xfrm>
            <a:off x="4048125" y="3757613"/>
            <a:ext cx="1423988" cy="511175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1276" name="Rectangle 41"/>
          <p:cNvSpPr>
            <a:spLocks noChangeArrowheads="1"/>
          </p:cNvSpPr>
          <p:nvPr/>
        </p:nvSpPr>
        <p:spPr bwMode="auto">
          <a:xfrm>
            <a:off x="0" y="1196975"/>
            <a:ext cx="1008063" cy="1619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1277" name="矩形 12"/>
          <p:cNvSpPr>
            <a:spLocks noChangeArrowheads="1"/>
          </p:cNvSpPr>
          <p:nvPr/>
        </p:nvSpPr>
        <p:spPr bwMode="auto">
          <a:xfrm>
            <a:off x="757238" y="2744788"/>
            <a:ext cx="7594600" cy="144462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33485846"/>
      </p:ext>
    </p:extLst>
  </p:cSld>
  <p:clrMapOvr>
    <a:masterClrMapping/>
  </p:clrMapOvr>
  <p:transition spd="slow" advTm="1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3.33333E-6 L 0.65747 -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093 L 0.00903 0.0011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最佳化下坡</a:t>
            </a:r>
            <a:r>
              <a:rPr lang="zh-TW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自動</a:t>
            </a:r>
            <a:r>
              <a:rPr lang="zh-TW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防煞</a:t>
            </a:r>
            <a:endParaRPr lang="zh-TW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828">
            <a:off x="3019425" y="1885950"/>
            <a:ext cx="2505075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10"/>
          <p:cNvSpPr>
            <a:spLocks noChangeArrowheads="1"/>
          </p:cNvSpPr>
          <p:nvPr/>
        </p:nvSpPr>
        <p:spPr bwMode="auto">
          <a:xfrm>
            <a:off x="4637088" y="17526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solidFill>
                <a:prstClr val="black"/>
              </a:solidFill>
              <a:ea typeface="標楷體" pitchFamily="65" charset="-120"/>
            </a:endParaRPr>
          </a:p>
        </p:txBody>
      </p:sp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828">
            <a:off x="692150" y="1455738"/>
            <a:ext cx="2506663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11"/>
          <p:cNvSpPr>
            <a:spLocks noChangeArrowheads="1"/>
          </p:cNvSpPr>
          <p:nvPr/>
        </p:nvSpPr>
        <p:spPr bwMode="auto">
          <a:xfrm>
            <a:off x="533400" y="4713288"/>
            <a:ext cx="8077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利用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三軸垂直感測器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控制程式指令，產生一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儲能阻力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使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馬達減速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，並將下坡時的</a:t>
            </a:r>
            <a:r>
              <a:rPr lang="zh-TW" altLang="en-US" sz="2400">
                <a:solidFill>
                  <a:srgbClr val="FF0000"/>
                </a:solidFill>
                <a:ea typeface="標楷體" pitchFamily="65" charset="-120"/>
              </a:rPr>
              <a:t>動能轉成電能</a:t>
            </a:r>
            <a:r>
              <a:rPr lang="zh-TW" altLang="en-US" sz="2400">
                <a:solidFill>
                  <a:prstClr val="black"/>
                </a:solidFill>
                <a:ea typeface="標楷體" pitchFamily="65" charset="-120"/>
              </a:rPr>
              <a:t>，將其回充至儲能系統，可達到煞車防護最佳化之功效。</a:t>
            </a:r>
          </a:p>
        </p:txBody>
      </p:sp>
      <p:sp>
        <p:nvSpPr>
          <p:cNvPr id="12295" name="AutoShape 15"/>
          <p:cNvSpPr>
            <a:spLocks noChangeArrowheads="1"/>
          </p:cNvSpPr>
          <p:nvPr/>
        </p:nvSpPr>
        <p:spPr bwMode="auto">
          <a:xfrm>
            <a:off x="533400" y="2665413"/>
            <a:ext cx="8153400" cy="1600200"/>
          </a:xfrm>
          <a:prstGeom prst="rt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2296" name="AutoShape 16"/>
          <p:cNvSpPr>
            <a:spLocks noChangeAspect="1" noChangeArrowheads="1"/>
          </p:cNvSpPr>
          <p:nvPr/>
        </p:nvSpPr>
        <p:spPr bwMode="auto">
          <a:xfrm>
            <a:off x="1012825" y="1476375"/>
            <a:ext cx="1871663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  <p:sp>
        <p:nvSpPr>
          <p:cNvPr id="12297" name="AutoShape 109"/>
          <p:cNvSpPr>
            <a:spLocks noChangeAspect="1" noChangeArrowheads="1"/>
          </p:cNvSpPr>
          <p:nvPr/>
        </p:nvSpPr>
        <p:spPr bwMode="auto">
          <a:xfrm>
            <a:off x="1012825" y="1476375"/>
            <a:ext cx="1871663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solidFill>
                <a:prstClr val="black"/>
              </a:solidFill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66917104"/>
      </p:ext>
    </p:extLst>
  </p:cSld>
  <p:clrMapOvr>
    <a:masterClrMapping/>
  </p:clrMapOvr>
  <p:transition spd="slow" advTm="1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0007 L 0.26337 0.068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86 0.00601 L 0.37952 0.10208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24" y="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3A725F-4015-445C-B91A-33713238AA6F}" type="slidenum">
              <a:rPr lang="en-US" altLang="zh-TW"/>
              <a:pPr>
                <a:defRPr/>
              </a:pPr>
              <a:t>2</a:t>
            </a:fld>
            <a:endParaRPr lang="en-US" altLang="zh-TW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5411787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智慧型省能高低溫自動</a:t>
            </a:r>
            <a:r>
              <a:rPr lang="zh-TW" altLang="en-US" sz="2900" b="1" dirty="0" smtClean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烘乾機研發</a:t>
            </a:r>
            <a:endParaRPr lang="zh-TW" altLang="en-US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多功能健身電動腳踏車</a:t>
            </a:r>
            <a:r>
              <a:rPr lang="zh-TW" altLang="en-US" sz="2900" b="1" dirty="0" smtClean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研發</a:t>
            </a:r>
            <a:endParaRPr lang="en-US" altLang="zh-TW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具加濕功能多功能省電空調機</a:t>
            </a:r>
            <a:r>
              <a:rPr lang="zh-TW" altLang="en-US" sz="2900" b="1" dirty="0" smtClean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研發</a:t>
            </a:r>
            <a:endParaRPr lang="en-US" altLang="zh-TW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技職與高中進路</a:t>
            </a:r>
            <a:r>
              <a:rPr lang="zh-TW" altLang="en-US" sz="2900" b="1" dirty="0" smtClean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分析</a:t>
            </a:r>
            <a:endParaRPr lang="en-US" altLang="zh-TW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成為專業自信的技職人</a:t>
            </a: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 smtClean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技職教育六大特色</a:t>
            </a:r>
            <a:endParaRPr lang="en-US" altLang="zh-TW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打造技職教育的特色與優勢</a:t>
            </a:r>
            <a:endParaRPr lang="en-US" altLang="zh-TW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r>
              <a:rPr lang="zh-TW" altLang="en-US" sz="2900" b="1" dirty="0" smtClean="0">
                <a:solidFill>
                  <a:srgbClr val="0033CC"/>
                </a:solidFill>
                <a:latin typeface="標楷體" pitchFamily="65" charset="-120"/>
                <a:ea typeface="標楷體" pitchFamily="65" charset="-120"/>
              </a:rPr>
              <a:t>結論</a:t>
            </a:r>
            <a:endParaRPr lang="zh-TW" altLang="en-US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endParaRPr lang="en-US" altLang="zh-TW" sz="2900" b="1" dirty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endParaRPr lang="en-US" altLang="zh-TW" sz="2900" b="1" dirty="0" smtClean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125000"/>
              </a:lnSpc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n"/>
              <a:defRPr/>
            </a:pPr>
            <a:endParaRPr lang="en-US" altLang="zh-TW" sz="2900" b="1" dirty="0">
              <a:solidFill>
                <a:srgbClr val="0033CC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5613" y="273050"/>
            <a:ext cx="8229600" cy="1143000"/>
          </a:xfrm>
        </p:spPr>
        <p:txBody>
          <a:bodyPr/>
          <a:lstStyle/>
          <a:p>
            <a:pPr eaLnBrk="1" hangingPunct="1"/>
            <a:r>
              <a:rPr lang="zh-TW" altLang="en-US" sz="4800" b="1" dirty="0" smtClean="0">
                <a:latin typeface="Times New Roman" pitchFamily="18" charset="0"/>
                <a:ea typeface="標楷體" pitchFamily="65" charset="-120"/>
              </a:rPr>
              <a:t>大綱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15081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zh-TW" altLang="en-US" sz="4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j-cs"/>
              </a:rPr>
              <a:t>儲能系統多組</a:t>
            </a:r>
            <a:r>
              <a:rPr lang="en-US" altLang="zh-TW" sz="4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j-cs"/>
              </a:rPr>
              <a:t>I/O</a:t>
            </a:r>
            <a:r>
              <a:rPr lang="zh-TW" altLang="en-US" sz="4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j-cs"/>
              </a:rPr>
              <a:t>化</a:t>
            </a:r>
          </a:p>
        </p:txBody>
      </p:sp>
      <p:pic>
        <p:nvPicPr>
          <p:cNvPr id="29699" name="Picture 47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" t="2960" r="14948" b="1514"/>
          <a:stretch>
            <a:fillRect/>
          </a:stretch>
        </p:blipFill>
        <p:spPr bwMode="auto">
          <a:xfrm>
            <a:off x="6948488" y="2790825"/>
            <a:ext cx="1944687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 descr="市電插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3106738"/>
            <a:ext cx="82867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1" name="Group 9"/>
          <p:cNvGrpSpPr>
            <a:grpSpLocks/>
          </p:cNvGrpSpPr>
          <p:nvPr/>
        </p:nvGrpSpPr>
        <p:grpSpPr bwMode="auto">
          <a:xfrm>
            <a:off x="4211638" y="2773363"/>
            <a:ext cx="1800225" cy="1370012"/>
            <a:chOff x="2653" y="1479"/>
            <a:chExt cx="1134" cy="863"/>
          </a:xfrm>
        </p:grpSpPr>
        <p:sp>
          <p:nvSpPr>
            <p:cNvPr id="29723" name="Rectangle 10"/>
            <p:cNvSpPr>
              <a:spLocks noChangeArrowheads="1"/>
            </p:cNvSpPr>
            <p:nvPr/>
          </p:nvSpPr>
          <p:spPr bwMode="auto">
            <a:xfrm>
              <a:off x="2653" y="1479"/>
              <a:ext cx="1134" cy="8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 smtClean="0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29724" name="Text Box 11"/>
            <p:cNvSpPr txBox="1">
              <a:spLocks noChangeArrowheads="1"/>
            </p:cNvSpPr>
            <p:nvPr/>
          </p:nvSpPr>
          <p:spPr bwMode="auto">
            <a:xfrm>
              <a:off x="2925" y="1706"/>
              <a:ext cx="609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800" b="1" smtClean="0">
                  <a:solidFill>
                    <a:srgbClr val="3366FF"/>
                  </a:solidFill>
                  <a:latin typeface="Times New Roman" pitchFamily="18" charset="0"/>
                  <a:ea typeface="標楷體" pitchFamily="65" charset="-120"/>
                </a:rPr>
                <a:t>儲能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800" b="1" smtClean="0">
                  <a:solidFill>
                    <a:srgbClr val="3366FF"/>
                  </a:solidFill>
                  <a:latin typeface="Times New Roman" pitchFamily="18" charset="0"/>
                  <a:ea typeface="標楷體" pitchFamily="65" charset="-120"/>
                </a:rPr>
                <a:t>系統</a:t>
              </a:r>
            </a:p>
          </p:txBody>
        </p:sp>
      </p:grpSp>
      <p:pic>
        <p:nvPicPr>
          <p:cNvPr id="29702" name="Picture 12" descr="太陽能板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89025"/>
            <a:ext cx="183673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13" descr="車充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4400550"/>
            <a:ext cx="133191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4" name="Group 14"/>
          <p:cNvGrpSpPr>
            <a:grpSpLocks/>
          </p:cNvGrpSpPr>
          <p:nvPr/>
        </p:nvGrpSpPr>
        <p:grpSpPr bwMode="auto">
          <a:xfrm>
            <a:off x="1906588" y="3321050"/>
            <a:ext cx="1441450" cy="971550"/>
            <a:chOff x="1201" y="1983"/>
            <a:chExt cx="908" cy="420"/>
          </a:xfrm>
        </p:grpSpPr>
        <p:sp>
          <p:nvSpPr>
            <p:cNvPr id="29721" name="Rectangle 15"/>
            <p:cNvSpPr>
              <a:spLocks noChangeArrowheads="1"/>
            </p:cNvSpPr>
            <p:nvPr/>
          </p:nvSpPr>
          <p:spPr bwMode="auto">
            <a:xfrm>
              <a:off x="1201" y="2008"/>
              <a:ext cx="908" cy="3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TW" altLang="en-US" smtClean="0">
                <a:solidFill>
                  <a:prstClr val="black"/>
                </a:solidFill>
                <a:ea typeface="標楷體" pitchFamily="65" charset="-120"/>
              </a:endParaRPr>
            </a:p>
          </p:txBody>
        </p:sp>
        <p:sp>
          <p:nvSpPr>
            <p:cNvPr id="29722" name="Text Box 16"/>
            <p:cNvSpPr txBox="1">
              <a:spLocks noChangeArrowheads="1"/>
            </p:cNvSpPr>
            <p:nvPr/>
          </p:nvSpPr>
          <p:spPr bwMode="auto">
            <a:xfrm>
              <a:off x="1351" y="1983"/>
              <a:ext cx="57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2800" b="1" smtClean="0">
                  <a:solidFill>
                    <a:srgbClr val="3366FF"/>
                  </a:solidFill>
                  <a:latin typeface="Times New Roman" pitchFamily="18" charset="0"/>
                  <a:ea typeface="標楷體" pitchFamily="65" charset="-120"/>
                </a:rPr>
                <a:t>AC/DC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 sz="2800" b="1" smtClean="0">
                  <a:solidFill>
                    <a:srgbClr val="3366FF"/>
                  </a:solidFill>
                  <a:latin typeface="Times New Roman" pitchFamily="18" charset="0"/>
                  <a:ea typeface="標楷體" pitchFamily="65" charset="-120"/>
                </a:rPr>
                <a:t>電路</a:t>
              </a:r>
            </a:p>
          </p:txBody>
        </p:sp>
      </p:grpSp>
      <p:sp>
        <p:nvSpPr>
          <p:cNvPr id="29705" name="Line 22"/>
          <p:cNvSpPr>
            <a:spLocks noChangeShapeType="1"/>
          </p:cNvSpPr>
          <p:nvPr/>
        </p:nvSpPr>
        <p:spPr bwMode="auto">
          <a:xfrm flipV="1">
            <a:off x="3708400" y="2060575"/>
            <a:ext cx="0" cy="1465263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06" name="Line 23"/>
          <p:cNvSpPr>
            <a:spLocks noChangeShapeType="1"/>
          </p:cNvSpPr>
          <p:nvPr/>
        </p:nvSpPr>
        <p:spPr bwMode="auto">
          <a:xfrm flipH="1">
            <a:off x="2268538" y="2097088"/>
            <a:ext cx="1439862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07" name="Line 24"/>
          <p:cNvSpPr>
            <a:spLocks noChangeShapeType="1"/>
          </p:cNvSpPr>
          <p:nvPr/>
        </p:nvSpPr>
        <p:spPr bwMode="auto">
          <a:xfrm>
            <a:off x="3348038" y="3824288"/>
            <a:ext cx="360362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08" name="Line 25"/>
          <p:cNvSpPr>
            <a:spLocks noChangeShapeType="1"/>
          </p:cNvSpPr>
          <p:nvPr/>
        </p:nvSpPr>
        <p:spPr bwMode="auto">
          <a:xfrm>
            <a:off x="3708400" y="3395663"/>
            <a:ext cx="0" cy="1323975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09" name="Line 26"/>
          <p:cNvSpPr>
            <a:spLocks noChangeShapeType="1"/>
          </p:cNvSpPr>
          <p:nvPr/>
        </p:nvSpPr>
        <p:spPr bwMode="auto">
          <a:xfrm flipH="1">
            <a:off x="1619250" y="4508500"/>
            <a:ext cx="208915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10" name="Line 27"/>
          <p:cNvSpPr>
            <a:spLocks noChangeShapeType="1"/>
          </p:cNvSpPr>
          <p:nvPr/>
        </p:nvSpPr>
        <p:spPr bwMode="auto">
          <a:xfrm>
            <a:off x="3708400" y="3495675"/>
            <a:ext cx="503238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11" name="Line 29"/>
          <p:cNvSpPr>
            <a:spLocks noChangeShapeType="1"/>
          </p:cNvSpPr>
          <p:nvPr/>
        </p:nvSpPr>
        <p:spPr bwMode="auto">
          <a:xfrm flipV="1">
            <a:off x="6011863" y="3422650"/>
            <a:ext cx="1152525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9712" name="Picture 32" descr="shmatal-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538" y="4719638"/>
            <a:ext cx="2120900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3" name="Line 33"/>
          <p:cNvSpPr>
            <a:spLocks noChangeShapeType="1"/>
          </p:cNvSpPr>
          <p:nvPr/>
        </p:nvSpPr>
        <p:spPr bwMode="auto">
          <a:xfrm>
            <a:off x="1258888" y="3789363"/>
            <a:ext cx="649287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29714" name="Picture 34" descr="d200c07531a363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51"/>
          <a:stretch>
            <a:fillRect/>
          </a:stretch>
        </p:blipFill>
        <p:spPr bwMode="auto">
          <a:xfrm>
            <a:off x="7077075" y="1192213"/>
            <a:ext cx="18161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5" name="Line 39"/>
          <p:cNvSpPr>
            <a:spLocks noChangeShapeType="1"/>
          </p:cNvSpPr>
          <p:nvPr/>
        </p:nvSpPr>
        <p:spPr bwMode="auto">
          <a:xfrm flipV="1">
            <a:off x="6443663" y="1808163"/>
            <a:ext cx="0" cy="16144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16" name="Line 40"/>
          <p:cNvSpPr>
            <a:spLocks noChangeShapeType="1"/>
          </p:cNvSpPr>
          <p:nvPr/>
        </p:nvSpPr>
        <p:spPr bwMode="auto">
          <a:xfrm>
            <a:off x="6429375" y="1844675"/>
            <a:ext cx="5905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17" name="Line 41"/>
          <p:cNvSpPr>
            <a:spLocks noChangeShapeType="1"/>
          </p:cNvSpPr>
          <p:nvPr/>
        </p:nvSpPr>
        <p:spPr bwMode="auto">
          <a:xfrm>
            <a:off x="6443663" y="3422650"/>
            <a:ext cx="0" cy="12239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718" name="Text Box 42"/>
          <p:cNvSpPr txBox="1">
            <a:spLocks noChangeArrowheads="1"/>
          </p:cNvSpPr>
          <p:nvPr/>
        </p:nvSpPr>
        <p:spPr bwMode="auto">
          <a:xfrm>
            <a:off x="3779838" y="205422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400" smtClean="0">
                <a:solidFill>
                  <a:srgbClr val="009900"/>
                </a:solidFill>
                <a:latin typeface="Times New Roman" pitchFamily="18" charset="0"/>
                <a:ea typeface="標楷體" pitchFamily="65" charset="-120"/>
              </a:rPr>
              <a:t>輸入</a:t>
            </a:r>
          </a:p>
        </p:txBody>
      </p:sp>
      <p:sp>
        <p:nvSpPr>
          <p:cNvPr id="29719" name="Text Box 43"/>
          <p:cNvSpPr txBox="1">
            <a:spLocks noChangeArrowheads="1"/>
          </p:cNvSpPr>
          <p:nvPr/>
        </p:nvSpPr>
        <p:spPr bwMode="auto">
          <a:xfrm>
            <a:off x="5435600" y="205422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TW" altLang="en-US" sz="240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輸出</a:t>
            </a:r>
          </a:p>
        </p:txBody>
      </p:sp>
      <p:pic>
        <p:nvPicPr>
          <p:cNvPr id="29720" name="Picture 46" descr="untitle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662488"/>
            <a:ext cx="2970213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251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專利及獲獎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中華民國新型專利。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第六屆 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Microchip 16/32 bit MCU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校園專案設計競賽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優勝，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2011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工業節能科技創意實作競賽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佳作，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2012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第八屆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Microchip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微控制器校園專案研發成果競賽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第二名及最佳創意獎，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2013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萬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潤創新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創意競賽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最佳應用獎，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2013/09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425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476672"/>
            <a:ext cx="9036496" cy="850106"/>
          </a:xfrm>
        </p:spPr>
        <p:txBody>
          <a:bodyPr/>
          <a:lstStyle/>
          <a:p>
            <a:r>
              <a:rPr lang="zh-TW" altLang="en-US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三、具</a:t>
            </a: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加濕功能多功能省電空調機創作動機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1484784"/>
            <a:ext cx="8640960" cy="5112568"/>
          </a:xfrm>
        </p:spPr>
        <p:txBody>
          <a:bodyPr/>
          <a:lstStyle/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Font typeface="Wingdings" pitchFamily="2" charset="2"/>
              <a:buChar char="n"/>
            </a:pPr>
            <a:r>
              <a:rPr lang="zh-TW" altLang="en-US" b="1" dirty="0">
                <a:solidFill>
                  <a:srgbClr val="0000FF"/>
                </a:solidFill>
                <a:ea typeface="標楷體" pitchFamily="65" charset="-120"/>
              </a:rPr>
              <a:t>能源危機及溫室效應所帶來的問題</a:t>
            </a: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Font typeface="Wingdings" pitchFamily="2" charset="2"/>
              <a:buChar char="n"/>
            </a:pPr>
            <a:endParaRPr lang="zh-TW" altLang="en-US" sz="2000" dirty="0">
              <a:solidFill>
                <a:srgbClr val="000000"/>
              </a:solidFill>
              <a:ea typeface="標楷體" pitchFamily="65" charset="-120"/>
            </a:endParaRP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r>
              <a:rPr lang="zh-TW" altLang="en-US" sz="2000" dirty="0">
                <a:solidFill>
                  <a:srgbClr val="000000"/>
                </a:solidFill>
                <a:ea typeface="標楷體" pitchFamily="65" charset="-120"/>
              </a:rPr>
              <a:t>     「開源，緩不濟急；節流，立見功效」節省能源也等於減少二氧化碳排放。</a:t>
            </a: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r>
              <a:rPr lang="zh-TW" altLang="en-US" sz="2000" dirty="0">
                <a:solidFill>
                  <a:srgbClr val="000000"/>
                </a:solidFill>
                <a:ea typeface="標楷體" pitchFamily="65" charset="-120"/>
              </a:rPr>
              <a:t>      </a:t>
            </a:r>
            <a:r>
              <a:rPr lang="zh-TW" altLang="en-US" sz="2000" b="1" u="sng" dirty="0">
                <a:solidFill>
                  <a:srgbClr val="FF0000"/>
                </a:solidFill>
                <a:ea typeface="標楷體" pitchFamily="65" charset="-120"/>
              </a:rPr>
              <a:t>省電多功能是本創作的目標。</a:t>
            </a: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endParaRPr lang="zh-TW" altLang="en-US" sz="1600" b="1" dirty="0">
              <a:solidFill>
                <a:srgbClr val="FF0000"/>
              </a:solidFill>
              <a:ea typeface="標楷體" pitchFamily="65" charset="-120"/>
            </a:endParaRP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Font typeface="Wingdings" pitchFamily="2" charset="2"/>
              <a:buChar char="n"/>
            </a:pPr>
            <a:r>
              <a:rPr lang="zh-TW" altLang="en-US" b="1" dirty="0">
                <a:solidFill>
                  <a:srgbClr val="0000FF"/>
                </a:solidFill>
                <a:ea typeface="標楷體" pitchFamily="65" charset="-120"/>
              </a:rPr>
              <a:t>舒適生活對家電的需求</a:t>
            </a: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Font typeface="Wingdings" pitchFamily="2" charset="2"/>
              <a:buChar char="n"/>
            </a:pPr>
            <a:endParaRPr lang="zh-TW" altLang="en-US" sz="2000" b="1" dirty="0">
              <a:solidFill>
                <a:srgbClr val="0000FF"/>
              </a:solidFill>
              <a:ea typeface="標楷體" pitchFamily="65" charset="-120"/>
            </a:endParaRP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r>
              <a:rPr lang="zh-TW" altLang="en-US" sz="1400" dirty="0">
                <a:solidFill>
                  <a:srgbClr val="000000"/>
                </a:solidFill>
                <a:ea typeface="標楷體" pitchFamily="65" charset="-120"/>
              </a:rPr>
              <a:t>       </a:t>
            </a:r>
            <a:r>
              <a:rPr lang="zh-TW" altLang="en-US" sz="2800" dirty="0">
                <a:solidFill>
                  <a:srgbClr val="000000"/>
                </a:solidFill>
                <a:ea typeface="標楷體" pitchFamily="65" charset="-120"/>
              </a:rPr>
              <a:t>溫室效應影響，氣候和季節的不同，使用空調的需求增加。</a:t>
            </a: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r>
              <a:rPr lang="zh-TW" altLang="en-US" sz="2800" dirty="0">
                <a:solidFill>
                  <a:srgbClr val="3366FF"/>
                </a:solidFill>
                <a:ea typeface="標楷體" pitchFamily="65" charset="-120"/>
              </a:rPr>
              <a:t>      炎熱</a:t>
            </a:r>
            <a:r>
              <a:rPr lang="zh-TW" altLang="en-US" sz="2800" b="1" dirty="0">
                <a:solidFill>
                  <a:srgbClr val="3366FF"/>
                </a:solidFill>
                <a:ea typeface="標楷體" pitchFamily="65" charset="-120"/>
              </a:rPr>
              <a:t>－－</a:t>
            </a:r>
            <a:r>
              <a:rPr lang="zh-TW" altLang="en-US" sz="2800" dirty="0">
                <a:solidFill>
                  <a:srgbClr val="3366FF"/>
                </a:solidFill>
                <a:ea typeface="標楷體" pitchFamily="65" charset="-120"/>
              </a:rPr>
              <a:t>冷氣機；</a:t>
            </a:r>
            <a:r>
              <a:rPr lang="zh-TW" altLang="en-US" sz="2800" dirty="0">
                <a:solidFill>
                  <a:srgbClr val="FF3300"/>
                </a:solidFill>
                <a:ea typeface="標楷體" pitchFamily="65" charset="-120"/>
              </a:rPr>
              <a:t>寒冷</a:t>
            </a:r>
            <a:r>
              <a:rPr lang="zh-TW" altLang="en-US" sz="2800" b="1" dirty="0">
                <a:solidFill>
                  <a:srgbClr val="FF3300"/>
                </a:solidFill>
                <a:ea typeface="標楷體" pitchFamily="65" charset="-120"/>
              </a:rPr>
              <a:t>－－</a:t>
            </a:r>
            <a:r>
              <a:rPr lang="zh-TW" altLang="en-US" sz="2800" dirty="0">
                <a:solidFill>
                  <a:srgbClr val="FF3300"/>
                </a:solidFill>
                <a:ea typeface="標楷體" pitchFamily="65" charset="-120"/>
              </a:rPr>
              <a:t>暖氣機</a:t>
            </a: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r>
              <a:rPr lang="zh-TW" altLang="en-US" sz="2800" dirty="0">
                <a:solidFill>
                  <a:srgbClr val="FF0000"/>
                </a:solidFill>
                <a:ea typeface="標楷體" pitchFamily="65" charset="-120"/>
              </a:rPr>
              <a:t>      </a:t>
            </a:r>
            <a:r>
              <a:rPr lang="zh-TW" altLang="en-US" sz="2800" dirty="0">
                <a:solidFill>
                  <a:srgbClr val="008000"/>
                </a:solidFill>
                <a:ea typeface="標楷體" pitchFamily="65" charset="-120"/>
              </a:rPr>
              <a:t>潮濕</a:t>
            </a:r>
            <a:r>
              <a:rPr lang="zh-TW" altLang="en-US" sz="2800" b="1" dirty="0">
                <a:solidFill>
                  <a:srgbClr val="008000"/>
                </a:solidFill>
                <a:ea typeface="標楷體" pitchFamily="65" charset="-120"/>
              </a:rPr>
              <a:t>－－</a:t>
            </a:r>
            <a:r>
              <a:rPr lang="zh-TW" altLang="en-US" sz="2800" dirty="0">
                <a:solidFill>
                  <a:srgbClr val="008000"/>
                </a:solidFill>
                <a:ea typeface="標楷體" pitchFamily="65" charset="-120"/>
              </a:rPr>
              <a:t>除濕機；</a:t>
            </a:r>
            <a:r>
              <a:rPr lang="zh-TW" altLang="en-US" sz="2800" dirty="0">
                <a:solidFill>
                  <a:srgbClr val="CC00CC"/>
                </a:solidFill>
                <a:ea typeface="標楷體" pitchFamily="65" charset="-120"/>
              </a:rPr>
              <a:t>乾燥</a:t>
            </a:r>
            <a:r>
              <a:rPr lang="zh-TW" altLang="en-US" sz="2800" b="1" dirty="0">
                <a:solidFill>
                  <a:srgbClr val="CC00CC"/>
                </a:solidFill>
                <a:ea typeface="標楷體" pitchFamily="65" charset="-120"/>
              </a:rPr>
              <a:t>－－</a:t>
            </a:r>
            <a:r>
              <a:rPr lang="zh-TW" altLang="en-US" sz="2800" dirty="0">
                <a:solidFill>
                  <a:srgbClr val="CC00CC"/>
                </a:solidFill>
                <a:ea typeface="標楷體" pitchFamily="65" charset="-120"/>
              </a:rPr>
              <a:t>加濕機</a:t>
            </a:r>
            <a:endParaRPr lang="zh-TW" altLang="en-US" sz="2800" dirty="0">
              <a:solidFill>
                <a:srgbClr val="33CC33"/>
              </a:solidFill>
              <a:ea typeface="標楷體" pitchFamily="65" charset="-120"/>
            </a:endParaRPr>
          </a:p>
          <a:p>
            <a:pPr lvl="0" eaLnBrk="1" hangingPunct="1">
              <a:lnSpc>
                <a:spcPct val="80000"/>
              </a:lnSpc>
              <a:buClr>
                <a:srgbClr val="00007D"/>
              </a:buClr>
              <a:buSzPct val="75000"/>
              <a:buNone/>
            </a:pPr>
            <a:r>
              <a:rPr lang="zh-TW" altLang="en-US" sz="2800" dirty="0">
                <a:solidFill>
                  <a:srgbClr val="CC00CC"/>
                </a:solidFill>
                <a:ea typeface="標楷體" pitchFamily="65" charset="-120"/>
              </a:rPr>
              <a:t>      </a:t>
            </a:r>
            <a:r>
              <a:rPr lang="zh-TW" altLang="en-US" sz="2800" b="1" u="sng" dirty="0">
                <a:solidFill>
                  <a:srgbClr val="FF0000"/>
                </a:solidFill>
                <a:ea typeface="標楷體" pitchFamily="65" charset="-120"/>
              </a:rPr>
              <a:t>多數空調設備，僅能用於單一季節性，造成閒置性過高和佔據空間。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6326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288132" y="548680"/>
            <a:ext cx="846033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l" eaLnBrk="1" hangingPunct="1"/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</a:rPr>
              <a:t>藉由傳統冷氣機和除濕機所具冷凍系統</a:t>
            </a:r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</a:rPr>
              <a:t>之元件</a:t>
            </a:r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</a:rPr>
              <a:t>，結合創意設計的風向控制閥門</a:t>
            </a:r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</a:rPr>
              <a:t>開關藉以</a:t>
            </a:r>
            <a:r>
              <a:rPr lang="zh-TW" altLang="en-US" dirty="0" smtClean="0">
                <a:solidFill>
                  <a:srgbClr val="0000FF"/>
                </a:solidFill>
                <a:ea typeface="標楷體" pitchFamily="65" charset="-120"/>
              </a:rPr>
              <a:t>改變氣流方向。</a:t>
            </a: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250825" y="2276475"/>
            <a:ext cx="1838325" cy="4429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Arial" pitchFamily="34" charset="0"/>
                <a:ea typeface="標楷體" pitchFamily="65" charset="-120"/>
              </a:rPr>
              <a:t>冷氣</a:t>
            </a: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250825" y="3644900"/>
            <a:ext cx="1838325" cy="4429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4" charset="0"/>
                <a:ea typeface="標楷體" pitchFamily="65" charset="-120"/>
              </a:rPr>
              <a:t>除濕</a:t>
            </a: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827088" y="4365625"/>
            <a:ext cx="1838325" cy="4429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ea typeface="標楷體" pitchFamily="65" charset="-120"/>
              </a:rPr>
              <a:t>乾燥</a:t>
            </a: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50825" y="5013325"/>
            <a:ext cx="1838325" cy="4429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Arial" pitchFamily="34" charset="0"/>
                <a:ea typeface="標楷體" pitchFamily="65" charset="-120"/>
              </a:rPr>
              <a:t>加濕</a:t>
            </a:r>
          </a:p>
        </p:txBody>
      </p:sp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2089150" y="2492375"/>
            <a:ext cx="2160588" cy="2736850"/>
            <a:chOff x="1316" y="1570"/>
            <a:chExt cx="1361" cy="1724"/>
          </a:xfrm>
        </p:grpSpPr>
        <p:sp>
          <p:nvSpPr>
            <p:cNvPr id="21" name="Line 25"/>
            <p:cNvSpPr>
              <a:spLocks noChangeShapeType="1"/>
            </p:cNvSpPr>
            <p:nvPr/>
          </p:nvSpPr>
          <p:spPr bwMode="auto">
            <a:xfrm>
              <a:off x="1996" y="1570"/>
              <a:ext cx="0" cy="17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22" name="Line 26"/>
            <p:cNvSpPr>
              <a:spLocks noChangeShapeType="1"/>
            </p:cNvSpPr>
            <p:nvPr/>
          </p:nvSpPr>
          <p:spPr bwMode="auto">
            <a:xfrm>
              <a:off x="1316" y="1570"/>
              <a:ext cx="68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>
              <a:off x="1610" y="2024"/>
              <a:ext cx="38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24" name="Line 28"/>
            <p:cNvSpPr>
              <a:spLocks noChangeShapeType="1"/>
            </p:cNvSpPr>
            <p:nvPr/>
          </p:nvSpPr>
          <p:spPr bwMode="auto">
            <a:xfrm flipV="1">
              <a:off x="1679" y="2886"/>
              <a:ext cx="31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25" name="Line 29"/>
            <p:cNvSpPr>
              <a:spLocks noChangeShapeType="1"/>
            </p:cNvSpPr>
            <p:nvPr/>
          </p:nvSpPr>
          <p:spPr bwMode="auto">
            <a:xfrm>
              <a:off x="1316" y="3294"/>
              <a:ext cx="68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新細明體" pitchFamily="18" charset="-120"/>
              </a:endParaRPr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1316" y="2432"/>
              <a:ext cx="136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新細明體" pitchFamily="18" charset="-120"/>
              </a:endParaRPr>
            </a:p>
          </p:txBody>
        </p:sp>
      </p:grpSp>
      <p:sp>
        <p:nvSpPr>
          <p:cNvPr id="27" name="AutoShape 32"/>
          <p:cNvSpPr>
            <a:spLocks noChangeArrowheads="1"/>
          </p:cNvSpPr>
          <p:nvPr/>
        </p:nvSpPr>
        <p:spPr bwMode="auto">
          <a:xfrm>
            <a:off x="755650" y="2997200"/>
            <a:ext cx="1838325" cy="4429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標楷體" pitchFamily="65" charset="-120"/>
              </a:rPr>
              <a:t>暖氣</a:t>
            </a:r>
          </a:p>
        </p:txBody>
      </p:sp>
      <p:pic>
        <p:nvPicPr>
          <p:cNvPr id="28" name="Picture 43" descr="DSC096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2214563"/>
            <a:ext cx="3973512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85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7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28646" y="404664"/>
            <a:ext cx="2808312" cy="509366"/>
          </a:xfrm>
        </p:spPr>
        <p:txBody>
          <a:bodyPr/>
          <a:lstStyle/>
          <a:p>
            <a:pPr algn="l"/>
            <a:r>
              <a:rPr lang="zh-TW" altLang="en-US" sz="36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熱天</a:t>
            </a: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開冷氣</a:t>
            </a:r>
          </a:p>
        </p:txBody>
      </p:sp>
      <p:pic>
        <p:nvPicPr>
          <p:cNvPr id="3" name="Picture 4" descr="IR_0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61217"/>
            <a:ext cx="3578745" cy="240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2" descr="C:\Documents and Settings\Administrator\桌面\1\DSCN5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1" t="18420"/>
          <a:stretch>
            <a:fillRect/>
          </a:stretch>
        </p:blipFill>
        <p:spPr bwMode="auto">
          <a:xfrm>
            <a:off x="4736473" y="986038"/>
            <a:ext cx="316961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IR_029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87447"/>
            <a:ext cx="3456384" cy="2437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熱天吹冷氣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" b="1759"/>
          <a:stretch>
            <a:fillRect/>
          </a:stretch>
        </p:blipFill>
        <p:spPr bwMode="auto">
          <a:xfrm>
            <a:off x="827584" y="476672"/>
            <a:ext cx="3024336" cy="292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74072" y="6124551"/>
            <a:ext cx="3331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/>
              <a:t>(a)</a:t>
            </a:r>
            <a:r>
              <a:rPr lang="zh-TW" altLang="en-US" sz="2400" dirty="0"/>
              <a:t>、熱天未使用本機前</a:t>
            </a:r>
          </a:p>
        </p:txBody>
      </p:sp>
      <p:sp>
        <p:nvSpPr>
          <p:cNvPr id="8" name="矩形 7"/>
          <p:cNvSpPr/>
          <p:nvPr/>
        </p:nvSpPr>
        <p:spPr>
          <a:xfrm>
            <a:off x="4374232" y="612736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2400" dirty="0"/>
              <a:t>(b)</a:t>
            </a:r>
            <a:r>
              <a:rPr lang="zh-TW" altLang="en-US" sz="2400" dirty="0"/>
              <a:t>、熱天使用本機冷氣後</a:t>
            </a:r>
          </a:p>
        </p:txBody>
      </p:sp>
    </p:spTree>
    <p:extLst>
      <p:ext uri="{BB962C8B-B14F-4D97-AF65-F5344CB8AC3E}">
        <p14:creationId xmlns:p14="http://schemas.microsoft.com/office/powerpoint/2010/main" val="363195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圖片 6" descr="熱天吹冷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" b="1759"/>
          <a:stretch>
            <a:fillRect/>
          </a:stretch>
        </p:blipFill>
        <p:spPr bwMode="auto">
          <a:xfrm>
            <a:off x="5940152" y="726244"/>
            <a:ext cx="2544842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圖片 5" descr="DSCN53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39"/>
          <a:stretch>
            <a:fillRect/>
          </a:stretch>
        </p:blipFill>
        <p:spPr bwMode="auto">
          <a:xfrm>
            <a:off x="1369730" y="1266711"/>
            <a:ext cx="3456384" cy="220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圖片 7" descr="IR_03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549" y="3645024"/>
            <a:ext cx="3532565" cy="2416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圖片 8" descr="IR_03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610" y="3596765"/>
            <a:ext cx="3459170" cy="2459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70771" y="6084212"/>
            <a:ext cx="3773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dirty="0"/>
              <a:t>(a)</a:t>
            </a:r>
            <a:r>
              <a:rPr lang="zh-TW" altLang="en-US" sz="2400" dirty="0"/>
              <a:t>、冷天未使用本機前</a:t>
            </a:r>
          </a:p>
        </p:txBody>
      </p:sp>
      <p:sp>
        <p:nvSpPr>
          <p:cNvPr id="3" name="矩形 2"/>
          <p:cNvSpPr/>
          <p:nvPr/>
        </p:nvSpPr>
        <p:spPr>
          <a:xfrm>
            <a:off x="5148064" y="6022656"/>
            <a:ext cx="37940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/>
              <a:t> </a:t>
            </a:r>
            <a:r>
              <a:rPr lang="en-US" altLang="zh-TW" sz="2400" dirty="0"/>
              <a:t>(b)</a:t>
            </a:r>
            <a:r>
              <a:rPr lang="zh-TW" altLang="en-US" sz="2400" dirty="0"/>
              <a:t>、冷天使用本機冷氣後</a:t>
            </a:r>
          </a:p>
        </p:txBody>
      </p:sp>
      <p:sp>
        <p:nvSpPr>
          <p:cNvPr id="4" name="矩形 3"/>
          <p:cNvSpPr/>
          <p:nvPr/>
        </p:nvSpPr>
        <p:spPr>
          <a:xfrm>
            <a:off x="1369730" y="54868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srgbClr val="FF0000"/>
                </a:solidFill>
              </a:rPr>
              <a:t>冷天開暖氣</a:t>
            </a:r>
          </a:p>
        </p:txBody>
      </p:sp>
    </p:spTree>
    <p:extLst>
      <p:ext uri="{BB962C8B-B14F-4D97-AF65-F5344CB8AC3E}">
        <p14:creationId xmlns:p14="http://schemas.microsoft.com/office/powerpoint/2010/main" val="120987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圖片 3" descr="F:\air-1\DSCN53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6584" r="25853" b="1347"/>
          <a:stretch>
            <a:fillRect/>
          </a:stretch>
        </p:blipFill>
        <p:spPr bwMode="auto">
          <a:xfrm>
            <a:off x="954561" y="544365"/>
            <a:ext cx="3257399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圖片 16" descr="C:\Users\HP\Desktop\具加濕\DSCN5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48680"/>
            <a:ext cx="36957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61" y="4509120"/>
            <a:ext cx="7631074" cy="1958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590800" y="366997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2000" dirty="0"/>
              <a:t>本機使用於無空調之陽台作個人空調</a:t>
            </a:r>
          </a:p>
        </p:txBody>
      </p:sp>
      <p:sp>
        <p:nvSpPr>
          <p:cNvPr id="3" name="矩形 2"/>
          <p:cNvSpPr/>
          <p:nvPr/>
        </p:nvSpPr>
        <p:spPr>
          <a:xfrm>
            <a:off x="198098" y="351608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2000" dirty="0"/>
              <a:t>除濕後經過冷凝器空氣又熱又乾燥</a:t>
            </a:r>
            <a:r>
              <a:rPr lang="zh-TW" altLang="en-US" sz="2000" dirty="0" smtClean="0"/>
              <a:t>，</a:t>
            </a:r>
            <a:endParaRPr lang="en-US" altLang="zh-TW" sz="2000" dirty="0" smtClean="0"/>
          </a:p>
          <a:p>
            <a:r>
              <a:rPr lang="zh-TW" altLang="en-US" sz="2000" dirty="0" smtClean="0"/>
              <a:t>可作物件</a:t>
            </a:r>
            <a:r>
              <a:rPr lang="zh-TW" altLang="en-US" sz="2000" dirty="0"/>
              <a:t>乾燥</a:t>
            </a:r>
            <a:r>
              <a:rPr lang="zh-TW" altLang="en-US" sz="2000" dirty="0" smtClean="0"/>
              <a:t>，同時</a:t>
            </a:r>
            <a:r>
              <a:rPr lang="zh-TW" altLang="en-US" sz="2000" dirty="0"/>
              <a:t>享受冷氣</a:t>
            </a:r>
          </a:p>
        </p:txBody>
      </p:sp>
    </p:spTree>
    <p:extLst>
      <p:ext uri="{BB962C8B-B14F-4D97-AF65-F5344CB8AC3E}">
        <p14:creationId xmlns:p14="http://schemas.microsoft.com/office/powerpoint/2010/main" val="4519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專利及獲獎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中華民國發明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專利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具加濕功能個人型省電多功能空調機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，瑞士日內瓦國際發明展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銀牌獎，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2010/4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可移動多功能式空調機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，台北國際發明展，榮獲金牌獎，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2010/9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教育部全國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技專院校專題製作競賽，機械與動力機械群，卓越獎，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2004/5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全國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技專院校學生實務專題製作競賽暨成果展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電機群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優勝獎，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2007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2183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 GRE-006拷貝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692696"/>
            <a:ext cx="7705725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1046163" y="4528096"/>
            <a:ext cx="1004887" cy="654050"/>
            <a:chOff x="1507396" y="4173672"/>
            <a:chExt cx="874348" cy="569665"/>
          </a:xfrm>
        </p:grpSpPr>
        <p:sp>
          <p:nvSpPr>
            <p:cNvPr id="7" name="長方形 17"/>
            <p:cNvSpPr>
              <a:spLocks noChangeArrowheads="1"/>
            </p:cNvSpPr>
            <p:nvPr/>
          </p:nvSpPr>
          <p:spPr bwMode="auto">
            <a:xfrm>
              <a:off x="1524981" y="4173672"/>
              <a:ext cx="833994" cy="569665"/>
            </a:xfrm>
            <a:prstGeom prst="rect">
              <a:avLst/>
            </a:prstGeom>
            <a:solidFill>
              <a:srgbClr val="B56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8" name="TextBox 25"/>
            <p:cNvSpPr txBox="1">
              <a:spLocks noChangeArrowheads="1"/>
            </p:cNvSpPr>
            <p:nvPr/>
          </p:nvSpPr>
          <p:spPr bwMode="auto">
            <a:xfrm>
              <a:off x="1507396" y="4343400"/>
              <a:ext cx="874348" cy="294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FFFFFF"/>
                  </a:solidFill>
                  <a:ea typeface="微軟正黑體" pitchFamily="34" charset="-120"/>
                </a:rPr>
                <a:t>國中畢業</a:t>
              </a:r>
            </a:p>
          </p:txBody>
        </p:sp>
      </p:grpSp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903288" y="5245646"/>
            <a:ext cx="3679825" cy="530225"/>
            <a:chOff x="1383090" y="4798367"/>
            <a:chExt cx="3200400" cy="461665"/>
          </a:xfrm>
        </p:grpSpPr>
        <p:sp>
          <p:nvSpPr>
            <p:cNvPr id="10" name="長方形 15"/>
            <p:cNvSpPr>
              <a:spLocks noChangeArrowheads="1"/>
            </p:cNvSpPr>
            <p:nvPr/>
          </p:nvSpPr>
          <p:spPr bwMode="auto">
            <a:xfrm>
              <a:off x="1383090" y="4798367"/>
              <a:ext cx="3200400" cy="46166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11" name="右箭頭 28"/>
            <p:cNvSpPr>
              <a:spLocks noChangeArrowheads="1"/>
            </p:cNvSpPr>
            <p:nvPr/>
          </p:nvSpPr>
          <p:spPr bwMode="auto">
            <a:xfrm>
              <a:off x="1600200" y="4916997"/>
              <a:ext cx="340800" cy="224400"/>
            </a:xfrm>
            <a:prstGeom prst="rightArrow">
              <a:avLst>
                <a:gd name="adj1" fmla="val 50000"/>
                <a:gd name="adj2" fmla="val 49998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12" name="TextBox 29"/>
            <p:cNvSpPr txBox="1">
              <a:spLocks noChangeArrowheads="1"/>
            </p:cNvSpPr>
            <p:nvPr/>
          </p:nvSpPr>
          <p:spPr bwMode="auto">
            <a:xfrm>
              <a:off x="2777185" y="4844531"/>
              <a:ext cx="606737" cy="348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TW" altLang="en-US" sz="2000" b="1">
                  <a:solidFill>
                    <a:srgbClr val="FFFFFF"/>
                  </a:solidFill>
                  <a:ea typeface="微軟正黑體" pitchFamily="34" charset="-120"/>
                </a:rPr>
                <a:t>高中</a:t>
              </a:r>
              <a:endParaRPr lang="zh-CN" altLang="en-US" sz="2000" b="1">
                <a:solidFill>
                  <a:srgbClr val="FFFFFF"/>
                </a:solidFill>
                <a:ea typeface="微軟正黑體" pitchFamily="34" charset="-120"/>
              </a:endParaRPr>
            </a:p>
          </p:txBody>
        </p:sp>
      </p:grpSp>
      <p:grpSp>
        <p:nvGrpSpPr>
          <p:cNvPr id="13" name="Group 41"/>
          <p:cNvGrpSpPr>
            <a:grpSpLocks/>
          </p:cNvGrpSpPr>
          <p:nvPr/>
        </p:nvGrpSpPr>
        <p:grpSpPr bwMode="auto">
          <a:xfrm>
            <a:off x="2028825" y="3905796"/>
            <a:ext cx="1044575" cy="1276350"/>
            <a:chOff x="2362200" y="3633673"/>
            <a:chExt cx="908271" cy="1109660"/>
          </a:xfrm>
        </p:grpSpPr>
        <p:sp>
          <p:nvSpPr>
            <p:cNvPr id="14" name="長方形 19"/>
            <p:cNvSpPr>
              <a:spLocks noChangeArrowheads="1"/>
            </p:cNvSpPr>
            <p:nvPr/>
          </p:nvSpPr>
          <p:spPr bwMode="auto">
            <a:xfrm>
              <a:off x="2389387" y="3633673"/>
              <a:ext cx="833993" cy="1109660"/>
            </a:xfrm>
            <a:prstGeom prst="rect">
              <a:avLst/>
            </a:prstGeom>
            <a:solidFill>
              <a:srgbClr val="FF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15" name="TextBox 30"/>
            <p:cNvSpPr txBox="1">
              <a:spLocks noChangeArrowheads="1"/>
            </p:cNvSpPr>
            <p:nvPr/>
          </p:nvSpPr>
          <p:spPr bwMode="auto">
            <a:xfrm>
              <a:off x="2362200" y="3708737"/>
              <a:ext cx="90827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普通高中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綜合高中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(學術學程)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單科高中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實驗高中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3054350" y="3512096"/>
            <a:ext cx="958850" cy="1647825"/>
            <a:chOff x="3253796" y="3309679"/>
            <a:chExt cx="833993" cy="1433658"/>
          </a:xfrm>
        </p:grpSpPr>
        <p:sp>
          <p:nvSpPr>
            <p:cNvPr id="17" name="長方形 20"/>
            <p:cNvSpPr>
              <a:spLocks noChangeArrowheads="1"/>
            </p:cNvSpPr>
            <p:nvPr/>
          </p:nvSpPr>
          <p:spPr bwMode="auto">
            <a:xfrm>
              <a:off x="3253796" y="3309679"/>
              <a:ext cx="833993" cy="1433658"/>
            </a:xfrm>
            <a:prstGeom prst="rect">
              <a:avLst/>
            </a:prstGeom>
            <a:solidFill>
              <a:srgbClr val="62C1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18" name="TextBox 31"/>
            <p:cNvSpPr txBox="1">
              <a:spLocks noChangeArrowheads="1"/>
            </p:cNvSpPr>
            <p:nvPr/>
          </p:nvSpPr>
          <p:spPr bwMode="auto">
            <a:xfrm>
              <a:off x="3270471" y="3708737"/>
              <a:ext cx="80021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一般大學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科技大學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技術學院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軍警校院</a:t>
              </a:r>
            </a:p>
          </p:txBody>
        </p:sp>
      </p:grp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5160963" y="3534321"/>
            <a:ext cx="958850" cy="1647825"/>
            <a:chOff x="5085101" y="3309677"/>
            <a:chExt cx="833993" cy="1433658"/>
          </a:xfrm>
        </p:grpSpPr>
        <p:sp>
          <p:nvSpPr>
            <p:cNvPr id="20" name="長方形 23"/>
            <p:cNvSpPr>
              <a:spLocks noChangeArrowheads="1"/>
            </p:cNvSpPr>
            <p:nvPr/>
          </p:nvSpPr>
          <p:spPr bwMode="auto">
            <a:xfrm>
              <a:off x="5085101" y="3309677"/>
              <a:ext cx="833993" cy="1433658"/>
            </a:xfrm>
            <a:prstGeom prst="rect">
              <a:avLst/>
            </a:prstGeom>
            <a:solidFill>
              <a:srgbClr val="62C1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21" name="TextBox 35"/>
            <p:cNvSpPr txBox="1">
              <a:spLocks noChangeArrowheads="1"/>
            </p:cNvSpPr>
            <p:nvPr/>
          </p:nvSpPr>
          <p:spPr bwMode="auto">
            <a:xfrm>
              <a:off x="5085101" y="3524071"/>
              <a:ext cx="800219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科技大學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技術學院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二專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一般大學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FFFF"/>
                  </a:solidFill>
                  <a:ea typeface="微軟正黑體" pitchFamily="34" charset="-120"/>
                </a:rPr>
                <a:t>軍警校院</a:t>
              </a:r>
            </a:p>
          </p:txBody>
        </p:sp>
      </p:grpSp>
      <p:grpSp>
        <p:nvGrpSpPr>
          <p:cNvPr id="22" name="Group 45"/>
          <p:cNvGrpSpPr>
            <a:grpSpLocks/>
          </p:cNvGrpSpPr>
          <p:nvPr/>
        </p:nvGrpSpPr>
        <p:grpSpPr bwMode="auto">
          <a:xfrm>
            <a:off x="6089650" y="3905796"/>
            <a:ext cx="1120775" cy="1276350"/>
            <a:chOff x="5893585" y="3633672"/>
            <a:chExt cx="974719" cy="1109660"/>
          </a:xfrm>
        </p:grpSpPr>
        <p:sp>
          <p:nvSpPr>
            <p:cNvPr id="23" name="長方形 22"/>
            <p:cNvSpPr>
              <a:spLocks noChangeArrowheads="1"/>
            </p:cNvSpPr>
            <p:nvPr/>
          </p:nvSpPr>
          <p:spPr bwMode="auto">
            <a:xfrm>
              <a:off x="5941299" y="3633672"/>
              <a:ext cx="833993" cy="1109660"/>
            </a:xfrm>
            <a:prstGeom prst="rect">
              <a:avLst/>
            </a:prstGeom>
            <a:solidFill>
              <a:srgbClr val="FF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24" name="TextBox 36"/>
            <p:cNvSpPr txBox="1">
              <a:spLocks noChangeArrowheads="1"/>
            </p:cNvSpPr>
            <p:nvPr/>
          </p:nvSpPr>
          <p:spPr bwMode="auto">
            <a:xfrm>
              <a:off x="5893585" y="3665840"/>
              <a:ext cx="974719" cy="1043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ea typeface="微軟正黑體" pitchFamily="34" charset="-120"/>
                </a:rPr>
                <a:t>高職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ea typeface="微軟正黑體" pitchFamily="34" charset="-120"/>
                </a:rPr>
                <a:t>五專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ea typeface="微軟正黑體" pitchFamily="34" charset="-120"/>
                </a:rPr>
                <a:t>綜合高中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ea typeface="微軟正黑體" pitchFamily="34" charset="-120"/>
                </a:rPr>
                <a:t>(專門學程)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ea typeface="微軟正黑體" pitchFamily="34" charset="-120"/>
                </a:rPr>
                <a:t>實用技能學程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ea typeface="微軟正黑體" pitchFamily="34" charset="-120"/>
                </a:rPr>
                <a:t>建教合作班</a:t>
              </a:r>
            </a:p>
          </p:txBody>
        </p:sp>
      </p:grpSp>
      <p:grpSp>
        <p:nvGrpSpPr>
          <p:cNvPr id="25" name="Group 46"/>
          <p:cNvGrpSpPr>
            <a:grpSpLocks/>
          </p:cNvGrpSpPr>
          <p:nvPr/>
        </p:nvGrpSpPr>
        <p:grpSpPr bwMode="auto">
          <a:xfrm>
            <a:off x="7113588" y="4528096"/>
            <a:ext cx="1004887" cy="654050"/>
            <a:chOff x="6775292" y="4173672"/>
            <a:chExt cx="874346" cy="569665"/>
          </a:xfrm>
        </p:grpSpPr>
        <p:sp>
          <p:nvSpPr>
            <p:cNvPr id="26" name="長方形 21"/>
            <p:cNvSpPr>
              <a:spLocks noChangeArrowheads="1"/>
            </p:cNvSpPr>
            <p:nvPr/>
          </p:nvSpPr>
          <p:spPr bwMode="auto">
            <a:xfrm>
              <a:off x="6797491" y="4173672"/>
              <a:ext cx="833992" cy="569665"/>
            </a:xfrm>
            <a:prstGeom prst="rect">
              <a:avLst/>
            </a:prstGeom>
            <a:solidFill>
              <a:srgbClr val="B56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27" name="TextBox 37"/>
            <p:cNvSpPr txBox="1">
              <a:spLocks noChangeArrowheads="1"/>
            </p:cNvSpPr>
            <p:nvPr/>
          </p:nvSpPr>
          <p:spPr bwMode="auto">
            <a:xfrm>
              <a:off x="6775292" y="4343400"/>
              <a:ext cx="874346" cy="294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FFFFFF"/>
                  </a:solidFill>
                  <a:ea typeface="微軟正黑體" pitchFamily="34" charset="-120"/>
                </a:rPr>
                <a:t>國中畢業</a:t>
              </a:r>
            </a:p>
          </p:txBody>
        </p:sp>
      </p:grpSp>
      <p:grpSp>
        <p:nvGrpSpPr>
          <p:cNvPr id="28" name="Group 48"/>
          <p:cNvGrpSpPr>
            <a:grpSpLocks/>
          </p:cNvGrpSpPr>
          <p:nvPr/>
        </p:nvGrpSpPr>
        <p:grpSpPr bwMode="auto">
          <a:xfrm>
            <a:off x="4598988" y="5245646"/>
            <a:ext cx="3681412" cy="530225"/>
            <a:chOff x="4583490" y="4798367"/>
            <a:chExt cx="3200400" cy="461665"/>
          </a:xfrm>
        </p:grpSpPr>
        <p:sp>
          <p:nvSpPr>
            <p:cNvPr id="29" name="長方形 16"/>
            <p:cNvSpPr>
              <a:spLocks noChangeArrowheads="1"/>
            </p:cNvSpPr>
            <p:nvPr/>
          </p:nvSpPr>
          <p:spPr bwMode="auto">
            <a:xfrm>
              <a:off x="4583490" y="4798367"/>
              <a:ext cx="3200400" cy="461665"/>
            </a:xfrm>
            <a:prstGeom prst="rect">
              <a:avLst/>
            </a:prstGeom>
            <a:solidFill>
              <a:srgbClr val="00A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30" name="右箭頭 38"/>
            <p:cNvSpPr>
              <a:spLocks noChangeArrowheads="1"/>
            </p:cNvSpPr>
            <p:nvPr/>
          </p:nvSpPr>
          <p:spPr bwMode="auto">
            <a:xfrm rot="10800000">
              <a:off x="7248022" y="4916997"/>
              <a:ext cx="340800" cy="224400"/>
            </a:xfrm>
            <a:prstGeom prst="rightArrow">
              <a:avLst>
                <a:gd name="adj1" fmla="val 50000"/>
                <a:gd name="adj2" fmla="val 49998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31" name="TextBox 39"/>
            <p:cNvSpPr txBox="1">
              <a:spLocks noChangeArrowheads="1"/>
            </p:cNvSpPr>
            <p:nvPr/>
          </p:nvSpPr>
          <p:spPr bwMode="auto">
            <a:xfrm>
              <a:off x="5894136" y="4844533"/>
              <a:ext cx="606475" cy="348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TW" altLang="en-US" sz="2000" b="1">
                  <a:solidFill>
                    <a:srgbClr val="FFFFFF"/>
                  </a:solidFill>
                  <a:ea typeface="微軟正黑體" pitchFamily="34" charset="-120"/>
                </a:rPr>
                <a:t>技職</a:t>
              </a:r>
              <a:endParaRPr lang="zh-CN" altLang="en-US" sz="2000" b="1">
                <a:solidFill>
                  <a:srgbClr val="FFFFFF"/>
                </a:solidFill>
                <a:ea typeface="微軟正黑體" pitchFamily="34" charset="-120"/>
              </a:endParaRPr>
            </a:p>
          </p:txBody>
        </p:sp>
      </p:grpSp>
      <p:grpSp>
        <p:nvGrpSpPr>
          <p:cNvPr id="32" name="Group 43"/>
          <p:cNvGrpSpPr>
            <a:grpSpLocks/>
          </p:cNvGrpSpPr>
          <p:nvPr/>
        </p:nvGrpSpPr>
        <p:grpSpPr bwMode="auto">
          <a:xfrm>
            <a:off x="3560763" y="2269083"/>
            <a:ext cx="2044700" cy="2913063"/>
            <a:chOff x="3694293" y="2209800"/>
            <a:chExt cx="1778393" cy="2533535"/>
          </a:xfrm>
        </p:grpSpPr>
        <p:sp>
          <p:nvSpPr>
            <p:cNvPr id="33" name="上箭頭 24"/>
            <p:cNvSpPr>
              <a:spLocks noChangeArrowheads="1"/>
            </p:cNvSpPr>
            <p:nvPr/>
          </p:nvSpPr>
          <p:spPr bwMode="auto">
            <a:xfrm>
              <a:off x="3694293" y="2209800"/>
              <a:ext cx="1778393" cy="2533535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4183380" y="3708737"/>
              <a:ext cx="80021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prstClr val="black"/>
                  </a:solidFill>
                  <a:ea typeface="微軟正黑體" pitchFamily="34" charset="-120"/>
                </a:rPr>
                <a:t>科技大學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prstClr val="black"/>
                  </a:solidFill>
                  <a:ea typeface="微軟正黑體" pitchFamily="34" charset="-120"/>
                </a:rPr>
                <a:t>技術學院</a:t>
              </a:r>
            </a:p>
            <a:p>
              <a:pPr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prstClr val="black"/>
                  </a:solidFill>
                  <a:ea typeface="微軟正黑體" pitchFamily="34" charset="-120"/>
                </a:rPr>
                <a:t>一般大學</a:t>
              </a:r>
            </a:p>
          </p:txBody>
        </p:sp>
        <p:sp>
          <p:nvSpPr>
            <p:cNvPr id="35" name="TextBox 34"/>
            <p:cNvSpPr txBox="1">
              <a:spLocks noChangeArrowheads="1"/>
            </p:cNvSpPr>
            <p:nvPr/>
          </p:nvSpPr>
          <p:spPr bwMode="auto">
            <a:xfrm>
              <a:off x="4260324" y="2667000"/>
              <a:ext cx="64633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0000"/>
                  </a:solidFill>
                  <a:ea typeface="微軟正黑體" pitchFamily="34" charset="-120"/>
                </a:rPr>
                <a:t>博士班</a:t>
              </a:r>
            </a:p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CN" altLang="en-US" sz="1400" b="1">
                  <a:solidFill>
                    <a:srgbClr val="FF0000"/>
                  </a:solidFill>
                  <a:ea typeface="微軟正黑體" pitchFamily="34" charset="-120"/>
                </a:rPr>
                <a:t>碩士班</a:t>
              </a:r>
            </a:p>
          </p:txBody>
        </p:sp>
      </p:grpSp>
      <p:sp>
        <p:nvSpPr>
          <p:cNvPr id="36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59575" y="6448425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28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66373" y="980579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dirty="0" smtClean="0">
                <a:solidFill>
                  <a:srgbClr val="FF0000"/>
                </a:solidFill>
              </a:rPr>
              <a:t>四、技</a:t>
            </a:r>
            <a:r>
              <a:rPr lang="zh-TW" altLang="en-US" sz="4000" dirty="0">
                <a:solidFill>
                  <a:srgbClr val="FF0000"/>
                </a:solidFill>
              </a:rPr>
              <a:t>職與高中進路分析</a:t>
            </a:r>
          </a:p>
        </p:txBody>
      </p:sp>
    </p:spTree>
    <p:extLst>
      <p:ext uri="{BB962C8B-B14F-4D97-AF65-F5344CB8AC3E}">
        <p14:creationId xmlns:p14="http://schemas.microsoft.com/office/powerpoint/2010/main" val="384188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22222E-6 -1.48148E-6 L 0.02761 0.0032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16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05556E-6 -1.85185E-6 L -0.03038 -0.0131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-67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77778E-7 1.48148E-6 L -0.09323 -0.0199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0" y="-99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4.07407E-6 L -0.05452 0.0638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" y="319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72222E-6 2.59259E-6 L -0.15087 -0.0641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321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2.22222E-6 L -0.06042 -0.0451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1" y="-226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05556E-6 -1.85185E-6 L -0.11215 -0.0268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8" y="-134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66667E-6 2.22222E-6 L -0.16337 -0.0062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7" y="-32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00017 0.00301 L -0.13333 -0.095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7" y="-493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7450" y="2065338"/>
            <a:ext cx="1300163" cy="1508125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課程特色</a:t>
            </a:r>
            <a:endParaRPr kumimoji="0" lang="en-US" altLang="zh-TW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450" y="3644900"/>
            <a:ext cx="1300163" cy="661988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性     向</a:t>
            </a:r>
            <a:endParaRPr kumimoji="0" lang="en-US" altLang="zh-TW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450" y="4391025"/>
            <a:ext cx="1300163" cy="923925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未來發展</a:t>
            </a:r>
            <a:endParaRPr kumimoji="0" lang="en-US" altLang="zh-TW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875" y="2052638"/>
            <a:ext cx="2876550" cy="1508125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以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專門技術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為導向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著重務實技術方面的專業實作實習課程</a:t>
            </a:r>
            <a:r>
              <a:rPr kumimoji="0" lang="en-US" altLang="zh-TW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〈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如</a:t>
            </a:r>
            <a: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：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實務專題、實習課程</a:t>
            </a:r>
            <a:r>
              <a:rPr kumimoji="0" lang="en-US" altLang="zh-TW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〉</a:t>
            </a:r>
            <a:endParaRPr kumimoji="0" lang="en-US" altLang="zh-TW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3388" y="2038350"/>
            <a:ext cx="2874962" cy="1522413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以學術</a:t>
            </a:r>
            <a:r>
              <a:rPr kumimoji="0" lang="zh-TW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知能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為導向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著重基礎知識學科課程</a:t>
            </a:r>
            <a:r>
              <a:rPr kumimoji="0" lang="en-US" altLang="zh-TW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〈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如</a:t>
            </a:r>
            <a:r>
              <a:rPr kumimoji="0" lang="zh-TW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：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國文、英語、數學物理、地理、歷史、生物等</a:t>
            </a:r>
            <a:r>
              <a:rPr kumimoji="0" lang="en-US" altLang="zh-TW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〉</a:t>
            </a:r>
            <a:endParaRPr kumimoji="0" lang="en-US" altLang="zh-TW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0" marR="0" lvl="0" indent="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5875" y="3660775"/>
            <a:ext cx="2876550" cy="646113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操作性向強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喜歡動手實際操作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3388" y="3652838"/>
            <a:ext cx="2874962" cy="661987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學術性向強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對學術研究興趣較濃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5875" y="4391025"/>
            <a:ext cx="2876550" cy="923925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較強的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實務及技術能力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所學和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職場所需能力接軌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升學、就業管道兼具</a:t>
            </a:r>
          </a:p>
        </p:txBody>
      </p:sp>
      <p:sp>
        <p:nvSpPr>
          <p:cNvPr id="13" name="矩形 12"/>
          <p:cNvSpPr/>
          <p:nvPr/>
        </p:nvSpPr>
        <p:spPr>
          <a:xfrm>
            <a:off x="5513388" y="4398963"/>
            <a:ext cx="2874962" cy="908050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  <a:ln>
            <a:solidFill>
              <a:sysClr val="window" lastClr="FFFFFF"/>
            </a:solidFill>
          </a:ln>
          <a:effectLst/>
        </p:spPr>
        <p:txBody>
          <a:bodyPr anchor="ctr">
            <a:spAutoFit/>
          </a:bodyPr>
          <a:lstStyle/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偏具知識型工作知能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/>
                <a:ea typeface="微軟正黑體"/>
                <a:cs typeface="微軟正黑體"/>
              </a:rPr>
              <a:t>基礎學科強、實務職能較弱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  <a:p>
            <a:pPr marL="171450" marR="0" lvl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187450" y="1570038"/>
            <a:ext cx="1300163" cy="368300"/>
          </a:xfrm>
          <a:prstGeom prst="rect">
            <a:avLst/>
          </a:prstGeom>
          <a:solidFill>
            <a:srgbClr val="1098D3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</a:rPr>
              <a:t>類別</a:t>
            </a:r>
            <a:r>
              <a:rPr kumimoji="0" lang="en-US" altLang="zh-TW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</a:rPr>
              <a:t>/</a:t>
            </a:r>
            <a:r>
              <a:rPr kumimoji="0" lang="zh-TW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</a:rPr>
              <a:t>項目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55875" y="1570038"/>
            <a:ext cx="2876550" cy="368300"/>
          </a:xfrm>
          <a:prstGeom prst="rect">
            <a:avLst/>
          </a:prstGeom>
          <a:solidFill>
            <a:srgbClr val="1098D3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</a:rPr>
              <a:t>技職學校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513388" y="1570038"/>
            <a:ext cx="2874962" cy="368300"/>
          </a:xfrm>
          <a:prstGeom prst="rect">
            <a:avLst/>
          </a:prstGeom>
          <a:solidFill>
            <a:srgbClr val="1098D3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</a:rPr>
              <a:t>高中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323850" y="811213"/>
            <a:ext cx="2663825" cy="401637"/>
          </a:xfrm>
          <a:prstGeom prst="homePlate">
            <a:avLst/>
          </a:prstGeom>
          <a:solidFill>
            <a:srgbClr val="4BACC6">
              <a:lumMod val="60000"/>
              <a:lumOff val="40000"/>
            </a:srgbClr>
          </a:solidFill>
        </p:spPr>
        <p:txBody>
          <a:bodyPr anchor="ctr">
            <a:spAutoFit/>
          </a:bodyPr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微軟正黑體" pitchFamily="34" charset="-120"/>
                <a:ea typeface="微軟正黑體" pitchFamily="34" charset="-120"/>
              </a:rPr>
              <a:t>技職與高中進路分析</a:t>
            </a: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70313"/>
            <a:ext cx="131445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91961">
            <a:off x="9679781" y="-32543"/>
            <a:ext cx="1609725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投影片編號版面配置區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600" kern="120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5pPr>
            <a:lvl6pPr marL="2286000" algn="l" defTabSz="914400" rtl="0" eaLnBrk="1" latinLnBrk="0" hangingPunct="1"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6pPr>
            <a:lvl7pPr marL="2743200" algn="l" defTabSz="914400" rtl="0" eaLnBrk="1" latinLnBrk="0" hangingPunct="1"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7pPr>
            <a:lvl8pPr marL="3200400" algn="l" defTabSz="914400" rtl="0" eaLnBrk="1" latinLnBrk="0" hangingPunct="1"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8pPr>
            <a:lvl9pPr marL="3657600" algn="l" defTabSz="914400" rtl="0" eaLnBrk="1" latinLnBrk="0" hangingPunct="1">
              <a:defRPr kumimoji="1" sz="3200" kern="1200">
                <a:solidFill>
                  <a:schemeClr val="tx1"/>
                </a:solidFill>
                <a:latin typeface="Arial" charset="0"/>
                <a:ea typeface="標楷體" pitchFamily="65" charset="-120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C263F5-4D49-4E15-8BFC-C3DA9CC6F873}" type="slidenum">
              <a:rPr kumimoji="1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888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4" presetClass="emph" presetSubtype="0" fill="hold" grpId="1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4" presetClass="emph" presetSubtype="0" fill="hold" grpId="1" nodeType="withEffect">
                                  <p:stCondLst>
                                    <p:cond delay="6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4" presetClass="emph" presetSubtype="0" fill="hold" grpId="1" nodeType="withEffect">
                                  <p:stCondLst>
                                    <p:cond delay="9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5.55556E-6 1.57298E-6 C -0.01944 0.00301 -0.03784 0.01018 -0.05746 0.01226 C -0.06562 0.01527 -0.07326 0.01712 -0.08159 0.01828 C -0.09044 0.02267 -0.09982 0.02452 -0.10919 0.02614 C -0.11492 0.02845 -0.12065 0.03123 -0.12638 0.03377 C -0.13402 0.03724 -0.12655 0.03678 -0.13211 0.03678 " pathEditMode="relative" ptsTypes="fffffA">
                                      <p:cBhvr>
                                        <p:cTn id="80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allAtOnce" animBg="1"/>
      <p:bldP spid="8" grpId="1" build="allAtOnce"/>
      <p:bldP spid="9" grpId="0" animBg="1"/>
      <p:bldP spid="10" grpId="0" build="allAtOnce" animBg="1"/>
      <p:bldP spid="10" grpId="1" build="allAtOnce"/>
      <p:bldP spid="11" grpId="0" animBg="1"/>
      <p:bldP spid="12" grpId="0" build="allAtOnce" animBg="1"/>
      <p:bldP spid="12" grpId="1" build="allAtOnce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07504" y="274638"/>
            <a:ext cx="8928992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zh-TW" altLang="en-US" sz="3600" b="1" kern="0" dirty="0" smtClean="0">
                <a:latin typeface="Times New Roman" pitchFamily="18" charset="0"/>
                <a:ea typeface="標楷體" pitchFamily="65" charset="-120"/>
              </a:rPr>
              <a:t>一、智慧型</a:t>
            </a:r>
            <a:r>
              <a:rPr lang="zh-TW" altLang="en-US" sz="3600" b="1" kern="0" dirty="0">
                <a:latin typeface="Times New Roman" pitchFamily="18" charset="0"/>
                <a:ea typeface="標楷體" pitchFamily="65" charset="-120"/>
              </a:rPr>
              <a:t>省能高低溫自動</a:t>
            </a:r>
            <a:r>
              <a:rPr lang="zh-TW" altLang="en-US" sz="3600" b="1" kern="0" dirty="0" smtClean="0">
                <a:latin typeface="Times New Roman" pitchFamily="18" charset="0"/>
                <a:ea typeface="標楷體" pitchFamily="65" charset="-120"/>
              </a:rPr>
              <a:t>烘乾機</a:t>
            </a:r>
            <a:r>
              <a:rPr lang="zh-TW" altLang="en-US" sz="3600" b="1" kern="0" dirty="0" smtClean="0">
                <a:latin typeface="Times New Roman" pitchFamily="18" charset="0"/>
                <a:ea typeface="標楷體" pitchFamily="65" charset="-120"/>
              </a:rPr>
              <a:t>創新</a:t>
            </a:r>
            <a:r>
              <a:rPr lang="zh-TW" altLang="en-US" sz="3600" b="1" kern="0" dirty="0" smtClean="0">
                <a:latin typeface="Times New Roman" pitchFamily="18" charset="0"/>
                <a:ea typeface="標楷體" pitchFamily="65" charset="-120"/>
              </a:rPr>
              <a:t>構想</a:t>
            </a:r>
          </a:p>
        </p:txBody>
      </p:sp>
      <p:sp>
        <p:nvSpPr>
          <p:cNvPr id="5123" name="Rectangle 3"/>
          <p:cNvSpPr txBox="1">
            <a:spLocks noChangeArrowheads="1"/>
          </p:cNvSpPr>
          <p:nvPr/>
        </p:nvSpPr>
        <p:spPr bwMode="auto">
          <a:xfrm>
            <a:off x="539750" y="1196975"/>
            <a:ext cx="8229600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>
              <a:lnSpc>
                <a:spcPct val="60000"/>
              </a:lnSpc>
              <a:spcAft>
                <a:spcPts val="100"/>
              </a:spcAft>
              <a:buFont typeface="Wingdings" pitchFamily="2" charset="2"/>
              <a:buChar char="l"/>
            </a:pPr>
            <a:r>
              <a:rPr lang="zh-TW" altLang="en-US" sz="2300" dirty="0">
                <a:latin typeface="標楷體" pitchFamily="65" charset="-120"/>
                <a:ea typeface="標楷體" pitchFamily="65" charset="-120"/>
              </a:rPr>
              <a:t>節能減碳之響應</a:t>
            </a:r>
            <a:endParaRPr lang="en-US" altLang="zh-TW" sz="23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endParaRPr lang="en-US" altLang="zh-TW" sz="23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Aft>
                <a:spcPts val="100"/>
              </a:spcAft>
              <a:buFontTx/>
              <a:buNone/>
            </a:pPr>
            <a:r>
              <a:rPr lang="zh-TW" altLang="en-US" sz="1300" dirty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全世界皆朝節能減碳的綠色家電發展。</a:t>
            </a: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Aft>
                <a:spcPts val="50"/>
              </a:spcAft>
              <a:buFont typeface="Wingdings" pitchFamily="2" charset="2"/>
              <a:buChar char="l"/>
            </a:pPr>
            <a:r>
              <a:rPr lang="zh-TW" altLang="en-US" sz="2300" dirty="0">
                <a:latin typeface="Times New Roman" pitchFamily="18" charset="0"/>
                <a:ea typeface="標楷體" pitchFamily="65" charset="-120"/>
              </a:rPr>
              <a:t>市售洗乾衣機之缺點</a:t>
            </a:r>
            <a:endParaRPr lang="en-US" altLang="zh-TW" sz="2300" dirty="0"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endParaRPr lang="en-US" altLang="zh-TW" sz="2300" dirty="0"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spcBef>
                <a:spcPts val="100"/>
              </a:spcBef>
              <a:spcAft>
                <a:spcPts val="100"/>
              </a:spcAft>
              <a:buFontTx/>
              <a:buNone/>
            </a:pP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市售洗乾衣機的操作乾衣介面，均如</a:t>
            </a:r>
            <a:r>
              <a:rPr lang="zh-TW" altLang="en-US" sz="1800" b="1" dirty="0">
                <a:solidFill>
                  <a:srgbClr val="FF6600"/>
                </a:solidFill>
                <a:latin typeface="Times New Roman" pitchFamily="18" charset="0"/>
                <a:ea typeface="標楷體" pitchFamily="65" charset="-120"/>
              </a:rPr>
              <a:t>電子計時式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Aft>
                <a:spcPts val="50"/>
              </a:spcAft>
              <a:buFontTx/>
              <a:buNone/>
            </a:pP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  -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市售洗乾衣機大多採用</a:t>
            </a:r>
            <a:r>
              <a:rPr lang="zh-TW" altLang="en-US" sz="1800" b="1" dirty="0">
                <a:solidFill>
                  <a:srgbClr val="FF6600"/>
                </a:solidFill>
                <a:latin typeface="Times New Roman" pitchFamily="18" charset="0"/>
                <a:ea typeface="標楷體" pitchFamily="65" charset="-120"/>
              </a:rPr>
              <a:t>密閉式循環</a:t>
            </a:r>
            <a:r>
              <a:rPr lang="zh-TW" altLang="en-US" sz="1800" dirty="0">
                <a:latin typeface="標楷體" pitchFamily="65" charset="-120"/>
                <a:ea typeface="標楷體" pitchFamily="65" charset="-120"/>
              </a:rPr>
              <a:t>，易造成</a:t>
            </a:r>
            <a:r>
              <a:rPr lang="zh-TW" altLang="zh-TW" sz="1800" dirty="0">
                <a:latin typeface="標楷體" pitchFamily="65" charset="-120"/>
                <a:ea typeface="標楷體" pitchFamily="65" charset="-120"/>
              </a:rPr>
              <a:t>乾衣過程中水氣</a:t>
            </a: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Aft>
                <a:spcPts val="50"/>
              </a:spcAft>
              <a:buFontTx/>
              <a:buNone/>
            </a:pP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zh-TW" sz="1800" dirty="0">
                <a:latin typeface="標楷體" pitchFamily="65" charset="-120"/>
                <a:ea typeface="標楷體" pitchFamily="65" charset="-120"/>
              </a:rPr>
              <a:t>沒辦法很快的被排出</a:t>
            </a:r>
            <a:endParaRPr lang="en-US" altLang="zh-TW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spcBef>
                <a:spcPct val="0"/>
              </a:spcBef>
              <a:buFontTx/>
              <a:buNone/>
            </a:pPr>
            <a:endParaRPr lang="zh-TW" altLang="en-US" sz="18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70000"/>
              </a:lnSpc>
              <a:buSzPct val="120000"/>
              <a:buFont typeface="Wingdings" pitchFamily="2" charset="2"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    </a:t>
            </a:r>
            <a:r>
              <a:rPr lang="en-US" altLang="zh-TW" sz="1800" dirty="0">
                <a:latin typeface="標楷體" pitchFamily="65" charset="-120"/>
                <a:ea typeface="標楷體" pitchFamily="65" charset="-120"/>
              </a:rPr>
              <a:t>-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大多</a:t>
            </a:r>
            <a:r>
              <a:rPr lang="zh-TW" altLang="en-US" sz="1800" b="1" dirty="0">
                <a:solidFill>
                  <a:srgbClr val="FF6600"/>
                </a:solidFill>
                <a:latin typeface="Times New Roman" pitchFamily="18" charset="0"/>
                <a:ea typeface="標楷體" pitchFamily="65" charset="-120"/>
              </a:rPr>
              <a:t>無法適度乾衣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且</a:t>
            </a:r>
            <a:r>
              <a:rPr lang="zh-TW" altLang="en-US" sz="1800" b="1" dirty="0">
                <a:solidFill>
                  <a:srgbClr val="FF6600"/>
                </a:solidFill>
                <a:latin typeface="Times New Roman" pitchFamily="18" charset="0"/>
                <a:ea typeface="標楷體" pitchFamily="65" charset="-120"/>
              </a:rPr>
              <a:t>耗時、耗能、取衣燙手</a:t>
            </a:r>
            <a:r>
              <a:rPr lang="zh-TW" altLang="en-US" sz="1800" b="1" dirty="0">
                <a:latin typeface="Times New Roman" pitchFamily="18" charset="0"/>
                <a:ea typeface="標楷體" pitchFamily="65" charset="-120"/>
              </a:rPr>
              <a:t>，</a:t>
            </a: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無法確實達到</a:t>
            </a:r>
            <a:endParaRPr lang="en-US" altLang="zh-TW" sz="1800" dirty="0"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70000"/>
              </a:lnSpc>
              <a:buSzPct val="120000"/>
              <a:buFont typeface="Wingdings" pitchFamily="2" charset="2"/>
              <a:buNone/>
            </a:pPr>
            <a:r>
              <a:rPr lang="zh-TW" altLang="en-US" sz="1800" dirty="0">
                <a:latin typeface="Times New Roman" pitchFamily="18" charset="0"/>
                <a:ea typeface="標楷體" pitchFamily="65" charset="-120"/>
              </a:rPr>
              <a:t>         防皺、除靜電。</a:t>
            </a:r>
            <a:endParaRPr lang="en-US" altLang="zh-TW" sz="1800" dirty="0"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70000"/>
              </a:lnSpc>
              <a:buSzPct val="120000"/>
              <a:buFont typeface="Wingdings" pitchFamily="2" charset="2"/>
              <a:buNone/>
            </a:pPr>
            <a:endParaRPr lang="zh-TW" altLang="en-US" sz="1300" dirty="0"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</a:pPr>
            <a:endParaRPr lang="zh-TW" altLang="en-US" sz="13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</a:pPr>
            <a:endParaRPr lang="zh-TW" altLang="en-US" sz="1300" dirty="0"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r>
              <a:rPr lang="zh-TW" altLang="en-US" sz="1300" dirty="0">
                <a:latin typeface="標楷體" pitchFamily="65" charset="-120"/>
                <a:ea typeface="標楷體" pitchFamily="65" charset="-120"/>
              </a:rPr>
              <a:t>   </a:t>
            </a: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zh-TW" altLang="en-US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  <a:p>
            <a:pPr>
              <a:lnSpc>
                <a:spcPct val="60000"/>
              </a:lnSpc>
              <a:buFontTx/>
              <a:buNone/>
            </a:pPr>
            <a:endParaRPr lang="en-US" altLang="zh-TW" sz="1300" b="1" dirty="0">
              <a:solidFill>
                <a:srgbClr val="FF6600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512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292600"/>
            <a:ext cx="2735263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350" y="4292600"/>
            <a:ext cx="40640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74763" y="5949950"/>
            <a:ext cx="1784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 b="1">
                <a:solidFill>
                  <a:srgbClr val="0033CC"/>
                </a:solidFill>
                <a:ea typeface="標楷體" pitchFamily="65" charset="-120"/>
              </a:rPr>
              <a:t>自助式洗衣店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948238" y="6038850"/>
            <a:ext cx="2719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000" b="1">
                <a:solidFill>
                  <a:srgbClr val="0033CC"/>
                </a:solidFill>
                <a:ea typeface="標楷體" pitchFamily="65" charset="-120"/>
              </a:rPr>
              <a:t>市售乾衣機操作介面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/>
        </p:nvSpPr>
        <p:spPr>
          <a:xfrm>
            <a:off x="603250" y="1773238"/>
            <a:ext cx="8001000" cy="316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軟正黑體"/>
                <a:ea typeface="微軟正黑體"/>
                <a:cs typeface="微軟正黑體"/>
              </a:rPr>
              <a:t>技職教育著重專業技能，各行各業百花齊放，持續牽動臺灣經濟</a:t>
            </a:r>
            <a:endParaRPr kumimoji="0" lang="en-US" altLang="zh-TW" sz="2000" dirty="0">
              <a:solidFill>
                <a:prstClr val="black">
                  <a:lumMod val="85000"/>
                  <a:lumOff val="15000"/>
                </a:prstClr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軟正黑體"/>
                <a:ea typeface="微軟正黑體"/>
                <a:cs typeface="微軟正黑體"/>
              </a:rPr>
              <a:t>傳統的</a:t>
            </a:r>
            <a:r>
              <a:rPr kumimoji="0" lang="zh-TW" altLang="en-US" sz="1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軟正黑體"/>
                <a:ea typeface="微軟正黑體"/>
                <a:cs typeface="微軟正黑體"/>
              </a:rPr>
              <a:t>農工商</a:t>
            </a:r>
            <a:r>
              <a:rPr kumimoji="0" lang="zh-TW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軟正黑體"/>
                <a:ea typeface="微軟正黑體"/>
                <a:cs typeface="微軟正黑體"/>
              </a:rPr>
              <a:t>等產業</a:t>
            </a:r>
            <a:endParaRPr kumimoji="0" lang="en-US" altLang="zh-TW" sz="2000" dirty="0">
              <a:solidFill>
                <a:prstClr val="black">
                  <a:lumMod val="85000"/>
                  <a:lumOff val="15000"/>
                </a:prstClr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軟正黑體"/>
                <a:ea typeface="微軟正黑體"/>
                <a:cs typeface="微軟正黑體"/>
              </a:rPr>
              <a:t>優異創業家</a:t>
            </a:r>
            <a:endParaRPr kumimoji="0" lang="en-US" altLang="zh-TW" sz="2000" dirty="0">
              <a:solidFill>
                <a:prstClr val="black">
                  <a:lumMod val="85000"/>
                  <a:lumOff val="15000"/>
                </a:prstClr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軟正黑體"/>
                <a:ea typeface="微軟正黑體"/>
                <a:cs typeface="微軟正黑體"/>
              </a:rPr>
              <a:t>例如：</a:t>
            </a:r>
            <a:r>
              <a:rPr kumimoji="0" lang="zh-TW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軟正黑體"/>
                <a:ea typeface="微軟正黑體"/>
                <a:cs typeface="微軟正黑體"/>
              </a:rPr>
              <a:t>鴻海總裁郭台銘</a:t>
            </a:r>
            <a:endParaRPr kumimoji="0" lang="en-US" altLang="zh-TW" sz="1800" dirty="0">
              <a:solidFill>
                <a:prstClr val="black">
                  <a:lumMod val="65000"/>
                  <a:lumOff val="35000"/>
                </a:prstClr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軟正黑體"/>
                <a:ea typeface="微軟正黑體"/>
                <a:cs typeface="微軟正黑體"/>
              </a:rPr>
              <a:t>和碩聯合董事長童子賢</a:t>
            </a:r>
            <a:endParaRPr kumimoji="0" lang="en-US" altLang="zh-TW" sz="1800" dirty="0">
              <a:solidFill>
                <a:prstClr val="black">
                  <a:lumMod val="65000"/>
                  <a:lumOff val="35000"/>
                </a:prstClr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軟正黑體"/>
                <a:ea typeface="微軟正黑體"/>
                <a:cs typeface="微軟正黑體"/>
              </a:rPr>
              <a:t>宏達電前執行長卓火土</a:t>
            </a:r>
            <a:endParaRPr kumimoji="0" lang="en-US" altLang="zh-TW" sz="1800" dirty="0">
              <a:solidFill>
                <a:prstClr val="black">
                  <a:lumMod val="65000"/>
                  <a:lumOff val="35000"/>
                </a:prstClr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軟正黑體"/>
                <a:ea typeface="微軟正黑體"/>
                <a:cs typeface="微軟正黑體"/>
              </a:rPr>
              <a:t>現任執行長周永明等人</a:t>
            </a:r>
            <a:endParaRPr kumimoji="0" lang="en-US" altLang="zh-TW" sz="1800" dirty="0">
              <a:solidFill>
                <a:prstClr val="black">
                  <a:lumMod val="65000"/>
                  <a:lumOff val="35000"/>
                </a:prstClr>
              </a:solidFill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5" name="長方形 10"/>
          <p:cNvSpPr/>
          <p:nvPr/>
        </p:nvSpPr>
        <p:spPr>
          <a:xfrm>
            <a:off x="2268538" y="852488"/>
            <a:ext cx="6335712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cs typeface="微軟正黑體"/>
              </a:rPr>
              <a:t>五、</a:t>
            </a:r>
            <a:r>
              <a:rPr lang="zh-TW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cs typeface="微軟正黑體"/>
              </a:rPr>
              <a:t>成為</a:t>
            </a:r>
            <a:r>
              <a:rPr lang="zh-TW" altLang="zh-TW" sz="3600" b="1" dirty="0">
                <a:solidFill>
                  <a:srgbClr val="FF0000"/>
                </a:solidFill>
                <a:latin typeface="標楷體" panose="03000509000000000000" pitchFamily="65" charset="-120"/>
                <a:cs typeface="微軟正黑體"/>
              </a:rPr>
              <a:t>專業自信的技職人</a:t>
            </a:r>
            <a:endParaRPr lang="zh-CN" altLang="en-US" sz="3600" b="1" dirty="0">
              <a:solidFill>
                <a:srgbClr val="FF0000"/>
              </a:solidFill>
              <a:latin typeface="標楷體" panose="03000509000000000000" pitchFamily="65" charset="-120"/>
              <a:cs typeface="微軟正黑體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TW" sz="2400" b="1" dirty="0">
              <a:solidFill>
                <a:prstClr val="black">
                  <a:lumMod val="65000"/>
                  <a:lumOff val="35000"/>
                </a:prstClr>
              </a:solidFill>
              <a:latin typeface="微軟正黑體"/>
              <a:ea typeface="微軟正黑體"/>
              <a:cs typeface="微軟正黑體"/>
            </a:endParaRPr>
          </a:p>
        </p:txBody>
      </p:sp>
      <p:pic>
        <p:nvPicPr>
          <p:cNvPr id="6" name="圖片 5" descr="p12-2.png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798763" y="3357563"/>
            <a:ext cx="2278062" cy="245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5" y="3706813"/>
            <a:ext cx="2393950" cy="206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263" y="3392488"/>
            <a:ext cx="3573462" cy="2382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群組 8"/>
          <p:cNvGrpSpPr>
            <a:grpSpLocks/>
          </p:cNvGrpSpPr>
          <p:nvPr/>
        </p:nvGrpSpPr>
        <p:grpSpPr bwMode="auto">
          <a:xfrm>
            <a:off x="573088" y="828675"/>
            <a:ext cx="1651000" cy="571500"/>
            <a:chOff x="573452" y="1044674"/>
            <a:chExt cx="1650446" cy="570775"/>
          </a:xfrm>
        </p:grpSpPr>
        <p:sp>
          <p:nvSpPr>
            <p:cNvPr id="10" name="等腰三角形 9"/>
            <p:cNvSpPr/>
            <p:nvPr/>
          </p:nvSpPr>
          <p:spPr>
            <a:xfrm rot="5400000">
              <a:off x="1241699" y="376427"/>
              <a:ext cx="285388" cy="1621881"/>
            </a:xfrm>
            <a:prstGeom prst="triangle">
              <a:avLst>
                <a:gd name="adj" fmla="val 1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1255981" y="647532"/>
              <a:ext cx="285388" cy="1650446"/>
            </a:xfrm>
            <a:prstGeom prst="triangle">
              <a:avLst>
                <a:gd name="adj" fmla="val 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8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2" name="Picture 2" descr="C:\Users\Justin\Desktop\(產品留下)-(2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9439" y="5337436"/>
            <a:ext cx="1080000" cy="10800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字方塊 12"/>
          <p:cNvSpPr txBox="1">
            <a:spLocks noChangeArrowheads="1"/>
          </p:cNvSpPr>
          <p:nvPr/>
        </p:nvSpPr>
        <p:spPr bwMode="auto">
          <a:xfrm>
            <a:off x="2940050" y="5732463"/>
            <a:ext cx="5781675" cy="757237"/>
          </a:xfrm>
          <a:prstGeom prst="rect">
            <a:avLst/>
          </a:prstGeom>
          <a:solidFill>
            <a:srgbClr val="31859C">
              <a:alpha val="3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80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新興熱門領域如服務業、文創設計等，</a:t>
            </a:r>
            <a:endParaRPr kumimoji="0" lang="en-US" altLang="zh-TW" sz="180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 defTabSz="4572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80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技職人變身為熱門行業新貴</a:t>
            </a:r>
            <a:endParaRPr lang="zh-TW" altLang="en-US" sz="1800">
              <a:solidFill>
                <a:srgbClr val="002060"/>
              </a:solidFill>
              <a:ea typeface="新細明體" charset="-120"/>
            </a:endParaRPr>
          </a:p>
        </p:txBody>
      </p:sp>
      <p:pic>
        <p:nvPicPr>
          <p:cNvPr id="14" name="Picture 3" descr="C:\Users\Justin\Desktop\(產品留下)-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543260"/>
            <a:ext cx="1570980" cy="22221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59575" y="6448425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30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6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>
            <a:grpSpLocks/>
          </p:cNvGrpSpPr>
          <p:nvPr/>
        </p:nvGrpSpPr>
        <p:grpSpPr bwMode="auto">
          <a:xfrm>
            <a:off x="5127625" y="2108200"/>
            <a:ext cx="3359150" cy="555625"/>
            <a:chOff x="4491002" y="1938318"/>
            <a:chExt cx="3359388" cy="554578"/>
          </a:xfrm>
        </p:grpSpPr>
        <p:sp>
          <p:nvSpPr>
            <p:cNvPr id="5" name="圓角矩形 9"/>
            <p:cNvSpPr>
              <a:spLocks noChangeArrowheads="1"/>
            </p:cNvSpPr>
            <p:nvPr/>
          </p:nvSpPr>
          <p:spPr bwMode="auto">
            <a:xfrm>
              <a:off x="4491002" y="1939608"/>
              <a:ext cx="3240360" cy="369332"/>
            </a:xfrm>
            <a:prstGeom prst="roundRect">
              <a:avLst>
                <a:gd name="adj" fmla="val 16667"/>
              </a:avLst>
            </a:prstGeom>
            <a:solidFill>
              <a:srgbClr val="FF007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6" name="圓角矩形 41"/>
            <p:cNvSpPr>
              <a:spLocks noChangeArrowheads="1"/>
            </p:cNvSpPr>
            <p:nvPr/>
          </p:nvSpPr>
          <p:spPr bwMode="auto">
            <a:xfrm>
              <a:off x="6463466" y="2265839"/>
              <a:ext cx="1348894" cy="184666"/>
            </a:xfrm>
            <a:prstGeom prst="roundRect">
              <a:avLst>
                <a:gd name="adj" fmla="val 16667"/>
              </a:avLst>
            </a:prstGeom>
            <a:solidFill>
              <a:srgbClr val="FF007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7" name="矩形 10"/>
            <p:cNvSpPr>
              <a:spLocks noChangeArrowheads="1"/>
            </p:cNvSpPr>
            <p:nvPr/>
          </p:nvSpPr>
          <p:spPr bwMode="auto">
            <a:xfrm>
              <a:off x="4716016" y="1938318"/>
              <a:ext cx="223651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zh-TW" altLang="en-US" sz="16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技職教育紮根很重要！</a:t>
              </a:r>
            </a:p>
          </p:txBody>
        </p:sp>
        <p:sp>
          <p:nvSpPr>
            <p:cNvPr id="8" name="矩形 50"/>
            <p:cNvSpPr>
              <a:spLocks noChangeArrowheads="1"/>
            </p:cNvSpPr>
            <p:nvPr/>
          </p:nvSpPr>
          <p:spPr bwMode="auto">
            <a:xfrm>
              <a:off x="6447442" y="2246675"/>
              <a:ext cx="14029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en-US" altLang="zh-Hant" sz="10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2013-06-18</a:t>
              </a:r>
              <a:r>
                <a:rPr kumimoji="0" lang="zh-Hant" altLang="en-US" sz="10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蘋果日報</a:t>
              </a:r>
              <a:endParaRPr kumimoji="0" lang="zh-TW" altLang="en-US" sz="100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9" name="群組 8"/>
          <p:cNvGrpSpPr>
            <a:grpSpLocks/>
          </p:cNvGrpSpPr>
          <p:nvPr/>
        </p:nvGrpSpPr>
        <p:grpSpPr bwMode="auto">
          <a:xfrm>
            <a:off x="3924300" y="3159125"/>
            <a:ext cx="4041775" cy="523875"/>
            <a:chOff x="5165448" y="3029282"/>
            <a:chExt cx="4041724" cy="522828"/>
          </a:xfrm>
        </p:grpSpPr>
        <p:sp>
          <p:nvSpPr>
            <p:cNvPr id="10" name="圓角矩形 37"/>
            <p:cNvSpPr>
              <a:spLocks noChangeArrowheads="1"/>
            </p:cNvSpPr>
            <p:nvPr/>
          </p:nvSpPr>
          <p:spPr bwMode="auto">
            <a:xfrm>
              <a:off x="5165448" y="3029282"/>
              <a:ext cx="3871047" cy="369332"/>
            </a:xfrm>
            <a:prstGeom prst="roundRect">
              <a:avLst>
                <a:gd name="adj" fmla="val 16667"/>
              </a:avLst>
            </a:prstGeom>
            <a:solidFill>
              <a:srgbClr val="FAA23E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11" name="圓角矩形 42"/>
            <p:cNvSpPr>
              <a:spLocks noChangeArrowheads="1"/>
            </p:cNvSpPr>
            <p:nvPr/>
          </p:nvSpPr>
          <p:spPr bwMode="auto">
            <a:xfrm>
              <a:off x="7486354" y="3336667"/>
              <a:ext cx="1657646" cy="184666"/>
            </a:xfrm>
            <a:prstGeom prst="roundRect">
              <a:avLst>
                <a:gd name="adj" fmla="val 16667"/>
              </a:avLst>
            </a:prstGeom>
            <a:solidFill>
              <a:srgbClr val="FAA23E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12" name="矩形 51"/>
            <p:cNvSpPr>
              <a:spLocks noChangeArrowheads="1"/>
            </p:cNvSpPr>
            <p:nvPr/>
          </p:nvSpPr>
          <p:spPr bwMode="auto">
            <a:xfrm>
              <a:off x="5329187" y="3029282"/>
              <a:ext cx="38779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zh-TW" altLang="en-US" sz="16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技職院校是培養專業技術人才的大本營。</a:t>
              </a:r>
            </a:p>
          </p:txBody>
        </p:sp>
        <p:sp>
          <p:nvSpPr>
            <p:cNvPr id="13" name="矩形 52"/>
            <p:cNvSpPr>
              <a:spLocks noChangeArrowheads="1"/>
            </p:cNvSpPr>
            <p:nvPr/>
          </p:nvSpPr>
          <p:spPr bwMode="auto">
            <a:xfrm>
              <a:off x="7486354" y="3305889"/>
              <a:ext cx="165942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en-US" altLang="zh-Hant" sz="10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2013-10-23</a:t>
              </a:r>
              <a:r>
                <a:rPr kumimoji="0" lang="zh-Hant" altLang="en-US" sz="10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中央廣播電台</a:t>
              </a:r>
              <a:endParaRPr kumimoji="0" lang="zh-TW" altLang="en-US" sz="100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14" name="群組 13"/>
          <p:cNvGrpSpPr>
            <a:grpSpLocks/>
          </p:cNvGrpSpPr>
          <p:nvPr/>
        </p:nvGrpSpPr>
        <p:grpSpPr bwMode="auto">
          <a:xfrm>
            <a:off x="5008563" y="4241800"/>
            <a:ext cx="3459162" cy="492125"/>
            <a:chOff x="4803412" y="3725818"/>
            <a:chExt cx="3458884" cy="492442"/>
          </a:xfrm>
        </p:grpSpPr>
        <p:sp>
          <p:nvSpPr>
            <p:cNvPr id="15" name="圓角矩形 38"/>
            <p:cNvSpPr>
              <a:spLocks noChangeArrowheads="1"/>
            </p:cNvSpPr>
            <p:nvPr/>
          </p:nvSpPr>
          <p:spPr bwMode="auto">
            <a:xfrm>
              <a:off x="4803412" y="3740502"/>
              <a:ext cx="3240360" cy="369332"/>
            </a:xfrm>
            <a:prstGeom prst="roundRect">
              <a:avLst>
                <a:gd name="adj" fmla="val 16667"/>
              </a:avLst>
            </a:prstGeom>
            <a:solidFill>
              <a:srgbClr val="A8CF43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grpSp>
          <p:nvGrpSpPr>
            <p:cNvPr id="16" name="群組 36"/>
            <p:cNvGrpSpPr>
              <a:grpSpLocks/>
            </p:cNvGrpSpPr>
            <p:nvPr/>
          </p:nvGrpSpPr>
          <p:grpSpPr bwMode="auto">
            <a:xfrm>
              <a:off x="5245034" y="3725818"/>
              <a:ext cx="3017262" cy="492442"/>
              <a:chOff x="4833128" y="3789040"/>
              <a:chExt cx="3017262" cy="492442"/>
            </a:xfrm>
          </p:grpSpPr>
          <p:sp>
            <p:nvSpPr>
              <p:cNvPr id="17" name="圓角矩形 43"/>
              <p:cNvSpPr>
                <a:spLocks noChangeArrowheads="1"/>
              </p:cNvSpPr>
              <p:nvPr/>
            </p:nvSpPr>
            <p:spPr bwMode="auto">
              <a:xfrm>
                <a:off x="6463466" y="4062963"/>
                <a:ext cx="1348894" cy="184666"/>
              </a:xfrm>
              <a:prstGeom prst="roundRect">
                <a:avLst>
                  <a:gd name="adj" fmla="val 16667"/>
                </a:avLst>
              </a:prstGeom>
              <a:solidFill>
                <a:srgbClr val="A8CF43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defTabSz="457200">
                  <a:spcBef>
                    <a:spcPct val="0"/>
                  </a:spcBef>
                  <a:buFontTx/>
                  <a:buNone/>
                </a:pPr>
                <a:endParaRPr lang="zh-TW" altLang="en-US" sz="2400">
                  <a:solidFill>
                    <a:prstClr val="black"/>
                  </a:solidFill>
                  <a:latin typeface="Adobe 繁黑體 Std B" pitchFamily="34" charset="-120"/>
                  <a:ea typeface="Adobe 繁黑體 Std B" pitchFamily="34" charset="-120"/>
                </a:endParaRPr>
              </a:p>
            </p:txBody>
          </p:sp>
          <p:sp>
            <p:nvSpPr>
              <p:cNvPr id="18" name="矩形 54"/>
              <p:cNvSpPr>
                <a:spLocks noChangeArrowheads="1"/>
              </p:cNvSpPr>
              <p:nvPr/>
            </p:nvSpPr>
            <p:spPr bwMode="auto">
              <a:xfrm>
                <a:off x="4833128" y="3789040"/>
                <a:ext cx="223651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defTabSz="457200">
                  <a:spcBef>
                    <a:spcPct val="0"/>
                  </a:spcBef>
                  <a:buFontTx/>
                  <a:buNone/>
                </a:pPr>
                <a:r>
                  <a:rPr kumimoji="0" lang="zh-TW" altLang="en-US" sz="1600">
                    <a:solidFill>
                      <a:srgbClr val="FFFFFF"/>
                    </a:solidFill>
                    <a:latin typeface="微軟正黑體" pitchFamily="34" charset="-120"/>
                    <a:ea typeface="微軟正黑體" pitchFamily="34" charset="-120"/>
                  </a:rPr>
                  <a:t>臺灣要更多技職教育！</a:t>
                </a:r>
              </a:p>
            </p:txBody>
          </p:sp>
          <p:sp>
            <p:nvSpPr>
              <p:cNvPr id="19" name="矩形 55"/>
              <p:cNvSpPr>
                <a:spLocks noChangeArrowheads="1"/>
              </p:cNvSpPr>
              <p:nvPr/>
            </p:nvSpPr>
            <p:spPr bwMode="auto">
              <a:xfrm>
                <a:off x="6447442" y="4035261"/>
                <a:ext cx="140294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defTabSz="457200">
                  <a:spcBef>
                    <a:spcPct val="0"/>
                  </a:spcBef>
                  <a:buFontTx/>
                  <a:buNone/>
                </a:pPr>
                <a:r>
                  <a:rPr kumimoji="0" lang="en-US" altLang="zh-Hant" sz="1000">
                    <a:solidFill>
                      <a:srgbClr val="FFFFFF"/>
                    </a:solidFill>
                    <a:latin typeface="微軟正黑體" pitchFamily="34" charset="-120"/>
                    <a:ea typeface="微軟正黑體" pitchFamily="34" charset="-120"/>
                  </a:rPr>
                  <a:t>2013-12-06</a:t>
                </a:r>
                <a:r>
                  <a:rPr kumimoji="0" lang="zh-Hant" altLang="en-US" sz="1000">
                    <a:solidFill>
                      <a:srgbClr val="FFFFFF"/>
                    </a:solidFill>
                    <a:latin typeface="微軟正黑體" pitchFamily="34" charset="-120"/>
                    <a:ea typeface="微軟正黑體" pitchFamily="34" charset="-120"/>
                  </a:rPr>
                  <a:t>中國時報</a:t>
                </a:r>
              </a:p>
            </p:txBody>
          </p:sp>
        </p:grpSp>
      </p:grpSp>
      <p:grpSp>
        <p:nvGrpSpPr>
          <p:cNvPr id="20" name="群組 19"/>
          <p:cNvGrpSpPr>
            <a:grpSpLocks/>
          </p:cNvGrpSpPr>
          <p:nvPr/>
        </p:nvGrpSpPr>
        <p:grpSpPr bwMode="auto">
          <a:xfrm>
            <a:off x="3794125" y="5302250"/>
            <a:ext cx="4000500" cy="555625"/>
            <a:chOff x="4966833" y="4725144"/>
            <a:chExt cx="4000607" cy="555174"/>
          </a:xfrm>
        </p:grpSpPr>
        <p:sp>
          <p:nvSpPr>
            <p:cNvPr id="21" name="圓角矩形 39"/>
            <p:cNvSpPr>
              <a:spLocks noChangeArrowheads="1"/>
            </p:cNvSpPr>
            <p:nvPr/>
          </p:nvSpPr>
          <p:spPr bwMode="auto">
            <a:xfrm>
              <a:off x="4966833" y="4755078"/>
              <a:ext cx="3611240" cy="402130"/>
            </a:xfrm>
            <a:prstGeom prst="roundRect">
              <a:avLst>
                <a:gd name="adj" fmla="val 16667"/>
              </a:avLst>
            </a:prstGeom>
            <a:solidFill>
              <a:srgbClr val="3862AE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22" name="圓角矩形 44"/>
            <p:cNvSpPr>
              <a:spLocks noChangeArrowheads="1"/>
            </p:cNvSpPr>
            <p:nvPr/>
          </p:nvSpPr>
          <p:spPr bwMode="auto">
            <a:xfrm>
              <a:off x="7213774" y="5064875"/>
              <a:ext cx="1678705" cy="184666"/>
            </a:xfrm>
            <a:prstGeom prst="roundRect">
              <a:avLst>
                <a:gd name="adj" fmla="val 16667"/>
              </a:avLst>
            </a:prstGeom>
            <a:solidFill>
              <a:srgbClr val="3862AE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23" name="矩形 56"/>
            <p:cNvSpPr>
              <a:spLocks noChangeArrowheads="1"/>
            </p:cNvSpPr>
            <p:nvPr/>
          </p:nvSpPr>
          <p:spPr bwMode="auto">
            <a:xfrm>
              <a:off x="5437406" y="4725144"/>
              <a:ext cx="32624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zh-TW" altLang="en-US" sz="12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技職教育的實習工廠，有「動手做」的精神，</a:t>
              </a:r>
            </a:p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zh-TW" altLang="en-US" sz="12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有助培訓產業基礎人才。</a:t>
              </a:r>
            </a:p>
          </p:txBody>
        </p:sp>
        <p:sp>
          <p:nvSpPr>
            <p:cNvPr id="24" name="矩形 58"/>
            <p:cNvSpPr>
              <a:spLocks noChangeArrowheads="1"/>
            </p:cNvSpPr>
            <p:nvPr/>
          </p:nvSpPr>
          <p:spPr bwMode="auto">
            <a:xfrm>
              <a:off x="7179771" y="5034097"/>
              <a:ext cx="17876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en-US" altLang="zh-Hant" sz="10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2013-03-14</a:t>
              </a:r>
              <a:r>
                <a:rPr kumimoji="0" lang="zh-Hant" altLang="en-US" sz="1000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中央通訊社日報</a:t>
              </a:r>
              <a:endParaRPr kumimoji="0" lang="zh-TW" altLang="en-US" sz="100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25" name="群組 24"/>
          <p:cNvGrpSpPr>
            <a:grpSpLocks/>
          </p:cNvGrpSpPr>
          <p:nvPr/>
        </p:nvGrpSpPr>
        <p:grpSpPr bwMode="auto">
          <a:xfrm>
            <a:off x="1747838" y="1844675"/>
            <a:ext cx="3605212" cy="995363"/>
            <a:chOff x="1111612" y="1707099"/>
            <a:chExt cx="3604404" cy="995412"/>
          </a:xfrm>
        </p:grpSpPr>
        <p:grpSp>
          <p:nvGrpSpPr>
            <p:cNvPr id="26" name="群組 25"/>
            <p:cNvGrpSpPr/>
            <p:nvPr/>
          </p:nvGrpSpPr>
          <p:grpSpPr>
            <a:xfrm>
              <a:off x="1991045" y="1916831"/>
              <a:ext cx="2724971" cy="566435"/>
              <a:chOff x="1991045" y="1916831"/>
              <a:chExt cx="2724971" cy="566435"/>
            </a:xfrm>
            <a:solidFill>
              <a:schemeClr val="tx2"/>
            </a:solidFill>
          </p:grpSpPr>
          <p:sp>
            <p:nvSpPr>
              <p:cNvPr id="28" name="矩形 27"/>
              <p:cNvSpPr/>
              <p:nvPr/>
            </p:nvSpPr>
            <p:spPr>
              <a:xfrm>
                <a:off x="1991045" y="1916831"/>
                <a:ext cx="2724971" cy="566435"/>
              </a:xfrm>
              <a:prstGeom prst="rect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 sz="2400" dirty="0">
                  <a:solidFill>
                    <a:prstClr val="black"/>
                  </a:solidFill>
                  <a:latin typeface="Adobe 繁黑體 Std B"/>
                  <a:ea typeface="Adobe 繁黑體 Std B"/>
                  <a:cs typeface="Adobe 繁黑體 Std B"/>
                </a:endParaRPr>
              </a:p>
            </p:txBody>
          </p:sp>
          <p:sp>
            <p:nvSpPr>
              <p:cNvPr id="29" name="文字方塊 28"/>
              <p:cNvSpPr txBox="1"/>
              <p:nvPr/>
            </p:nvSpPr>
            <p:spPr>
              <a:xfrm>
                <a:off x="2339752" y="1988840"/>
                <a:ext cx="2151250" cy="369332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1800" dirty="0">
                    <a:solidFill>
                      <a:srgbClr val="4BACC6">
                        <a:lumMod val="40000"/>
                        <a:lumOff val="60000"/>
                      </a:srgbClr>
                    </a:solidFill>
                    <a:latin typeface="微軟正黑體"/>
                    <a:ea typeface="微軟正黑體"/>
                    <a:cs typeface="微軟正黑體"/>
                  </a:rPr>
                  <a:t>華碩董事長  </a:t>
                </a:r>
                <a:r>
                  <a:rPr lang="zh-TW" altLang="en-US" sz="1800" dirty="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</a:rPr>
                  <a:t>施崇棠</a:t>
                </a:r>
              </a:p>
            </p:txBody>
          </p:sp>
        </p:grpSp>
        <p:pic>
          <p:nvPicPr>
            <p:cNvPr id="27" name="圖片 2" descr="pc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612" y="1707099"/>
              <a:ext cx="1006886" cy="995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群組 29"/>
          <p:cNvGrpSpPr>
            <a:grpSpLocks/>
          </p:cNvGrpSpPr>
          <p:nvPr/>
        </p:nvGrpSpPr>
        <p:grpSpPr bwMode="auto">
          <a:xfrm>
            <a:off x="674688" y="2781300"/>
            <a:ext cx="3430587" cy="995363"/>
            <a:chOff x="1916581" y="2636912"/>
            <a:chExt cx="3430186" cy="995411"/>
          </a:xfrm>
        </p:grpSpPr>
        <p:grpSp>
          <p:nvGrpSpPr>
            <p:cNvPr id="31" name="群組 30"/>
            <p:cNvGrpSpPr/>
            <p:nvPr/>
          </p:nvGrpSpPr>
          <p:grpSpPr>
            <a:xfrm>
              <a:off x="2321121" y="2924928"/>
              <a:ext cx="3025646" cy="504072"/>
              <a:chOff x="1691680" y="1916832"/>
              <a:chExt cx="3025646" cy="504072"/>
            </a:xfrm>
            <a:solidFill>
              <a:schemeClr val="tx2"/>
            </a:solidFill>
          </p:grpSpPr>
          <p:sp>
            <p:nvSpPr>
              <p:cNvPr id="33" name="矩形 32"/>
              <p:cNvSpPr/>
              <p:nvPr/>
            </p:nvSpPr>
            <p:spPr>
              <a:xfrm>
                <a:off x="1691680" y="1916832"/>
                <a:ext cx="3024336" cy="504072"/>
              </a:xfrm>
              <a:prstGeom prst="rect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 sz="2400" dirty="0">
                  <a:solidFill>
                    <a:prstClr val="black"/>
                  </a:solidFill>
                  <a:latin typeface="Adobe 繁黑體 Std B"/>
                  <a:ea typeface="Adobe 繁黑體 Std B"/>
                  <a:cs typeface="Adobe 繁黑體 Std B"/>
                </a:endParaRPr>
              </a:p>
            </p:txBody>
          </p:sp>
          <p:sp>
            <p:nvSpPr>
              <p:cNvPr id="34" name="文字方塊 33"/>
              <p:cNvSpPr txBox="1"/>
              <p:nvPr/>
            </p:nvSpPr>
            <p:spPr>
              <a:xfrm>
                <a:off x="2339752" y="1988840"/>
                <a:ext cx="2377574" cy="369332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1800" dirty="0">
                    <a:solidFill>
                      <a:srgbClr val="4BACC6">
                        <a:lumMod val="40000"/>
                        <a:lumOff val="60000"/>
                      </a:srgbClr>
                    </a:solidFill>
                    <a:latin typeface="微軟正黑體"/>
                    <a:ea typeface="微軟正黑體"/>
                    <a:cs typeface="微軟正黑體"/>
                  </a:rPr>
                  <a:t>台積電董事長  </a:t>
                </a:r>
                <a:r>
                  <a:rPr lang="zh-TW" altLang="en-US" sz="1800" dirty="0">
                    <a:solidFill>
                      <a:prstClr val="white"/>
                    </a:solidFill>
                    <a:latin typeface="微軟正黑體"/>
                    <a:ea typeface="微軟正黑體"/>
                    <a:cs typeface="微軟正黑體"/>
                  </a:rPr>
                  <a:t>張忠謀</a:t>
                </a:r>
              </a:p>
            </p:txBody>
          </p:sp>
        </p:grpSp>
        <p:pic>
          <p:nvPicPr>
            <p:cNvPr id="32" name="圖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6581" y="2636912"/>
              <a:ext cx="1006886" cy="99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群組 34"/>
          <p:cNvGrpSpPr>
            <a:grpSpLocks/>
          </p:cNvGrpSpPr>
          <p:nvPr/>
        </p:nvGrpSpPr>
        <p:grpSpPr bwMode="auto">
          <a:xfrm>
            <a:off x="1620838" y="3881438"/>
            <a:ext cx="3690937" cy="995362"/>
            <a:chOff x="1111314" y="3429000"/>
            <a:chExt cx="3691602" cy="995411"/>
          </a:xfrm>
        </p:grpSpPr>
        <p:grpSp>
          <p:nvGrpSpPr>
            <p:cNvPr id="36" name="群組 35"/>
            <p:cNvGrpSpPr/>
            <p:nvPr/>
          </p:nvGrpSpPr>
          <p:grpSpPr>
            <a:xfrm>
              <a:off x="1902597" y="3717032"/>
              <a:ext cx="2900319" cy="441340"/>
              <a:chOff x="2047839" y="1916832"/>
              <a:chExt cx="2900319" cy="441340"/>
            </a:xfrm>
            <a:solidFill>
              <a:schemeClr val="tx2"/>
            </a:solidFill>
          </p:grpSpPr>
          <p:sp>
            <p:nvSpPr>
              <p:cNvPr id="38" name="矩形 37"/>
              <p:cNvSpPr/>
              <p:nvPr/>
            </p:nvSpPr>
            <p:spPr>
              <a:xfrm>
                <a:off x="2047839" y="1916832"/>
                <a:ext cx="2900319" cy="410562"/>
              </a:xfrm>
              <a:prstGeom prst="rect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 sz="2400" dirty="0">
                  <a:solidFill>
                    <a:prstClr val="black"/>
                  </a:solidFill>
                  <a:latin typeface="Adobe 繁黑體 Std B"/>
                  <a:ea typeface="Adobe 繁黑體 Std B"/>
                  <a:cs typeface="Adobe 繁黑體 Std B"/>
                </a:endParaRPr>
              </a:p>
            </p:txBody>
          </p:sp>
          <p:sp>
            <p:nvSpPr>
              <p:cNvPr id="39" name="文字方塊 38"/>
              <p:cNvSpPr txBox="1"/>
              <p:nvPr/>
            </p:nvSpPr>
            <p:spPr>
              <a:xfrm>
                <a:off x="2227162" y="1988840"/>
                <a:ext cx="2720996" cy="369332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1800" dirty="0">
                    <a:solidFill>
                      <a:srgbClr val="4BACC6">
                        <a:lumMod val="40000"/>
                        <a:lumOff val="60000"/>
                      </a:srgbClr>
                    </a:solidFill>
                    <a:latin typeface="微軟正黑體"/>
                    <a:ea typeface="微軟正黑體"/>
                    <a:cs typeface="微軟正黑體"/>
                  </a:rPr>
                  <a:t>和碩集團董事長  </a:t>
                </a:r>
                <a:r>
                  <a:rPr lang="zh-TW" altLang="en-US" sz="1800" dirty="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</a:rPr>
                  <a:t>童子賢</a:t>
                </a:r>
              </a:p>
            </p:txBody>
          </p:sp>
        </p:grpSp>
        <p:pic>
          <p:nvPicPr>
            <p:cNvPr id="37" name="圖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314" y="3429000"/>
              <a:ext cx="1006886" cy="99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群組 39"/>
          <p:cNvGrpSpPr>
            <a:grpSpLocks/>
          </p:cNvGrpSpPr>
          <p:nvPr/>
        </p:nvGrpSpPr>
        <p:grpSpPr bwMode="auto">
          <a:xfrm>
            <a:off x="796925" y="4954588"/>
            <a:ext cx="3530600" cy="995362"/>
            <a:chOff x="1907704" y="4365104"/>
            <a:chExt cx="3529702" cy="995411"/>
          </a:xfrm>
        </p:grpSpPr>
        <p:grpSp>
          <p:nvGrpSpPr>
            <p:cNvPr id="41" name="群組 40"/>
            <p:cNvGrpSpPr/>
            <p:nvPr/>
          </p:nvGrpSpPr>
          <p:grpSpPr>
            <a:xfrm>
              <a:off x="2731116" y="4653136"/>
              <a:ext cx="2706290" cy="492286"/>
              <a:chOff x="2011036" y="1916832"/>
              <a:chExt cx="2706290" cy="492286"/>
            </a:xfrm>
            <a:solidFill>
              <a:schemeClr val="tx2"/>
            </a:solidFill>
          </p:grpSpPr>
          <p:sp>
            <p:nvSpPr>
              <p:cNvPr id="43" name="矩形 42"/>
              <p:cNvSpPr/>
              <p:nvPr/>
            </p:nvSpPr>
            <p:spPr>
              <a:xfrm>
                <a:off x="2011036" y="1916832"/>
                <a:ext cx="2704979" cy="492286"/>
              </a:xfrm>
              <a:prstGeom prst="rect">
                <a:avLst/>
              </a:prstGeom>
              <a:grpFill/>
            </p:spPr>
            <p:txBody>
              <a:bodyPr anchor="ctr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 sz="2400" dirty="0">
                  <a:solidFill>
                    <a:prstClr val="black"/>
                  </a:solidFill>
                  <a:latin typeface="Adobe 繁黑體 Std B"/>
                  <a:ea typeface="Adobe 繁黑體 Std B"/>
                  <a:cs typeface="Adobe 繁黑體 Std B"/>
                </a:endParaRPr>
              </a:p>
            </p:txBody>
          </p:sp>
          <p:sp>
            <p:nvSpPr>
              <p:cNvPr id="44" name="文字方塊 43"/>
              <p:cNvSpPr txBox="1"/>
              <p:nvPr/>
            </p:nvSpPr>
            <p:spPr>
              <a:xfrm>
                <a:off x="2339752" y="1988840"/>
                <a:ext cx="2377574" cy="369332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algn="l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TW" altLang="en-US" sz="1800" dirty="0">
                    <a:solidFill>
                      <a:srgbClr val="4BACC6">
                        <a:lumMod val="40000"/>
                        <a:lumOff val="60000"/>
                      </a:srgbClr>
                    </a:solidFill>
                    <a:latin typeface="微軟正黑體"/>
                    <a:ea typeface="微軟正黑體"/>
                    <a:cs typeface="微軟正黑體"/>
                  </a:rPr>
                  <a:t>京元電董事長  </a:t>
                </a:r>
                <a:r>
                  <a:rPr lang="zh-TW" altLang="en-US" sz="1800" dirty="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</a:rPr>
                  <a:t>李金恭</a:t>
                </a:r>
              </a:p>
            </p:txBody>
          </p:sp>
        </p:grpSp>
        <p:pic>
          <p:nvPicPr>
            <p:cNvPr id="42" name="圖片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4365104"/>
              <a:ext cx="1006886" cy="99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長方形 10"/>
          <p:cNvSpPr/>
          <p:nvPr/>
        </p:nvSpPr>
        <p:spPr>
          <a:xfrm>
            <a:off x="2189163" y="836613"/>
            <a:ext cx="6096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軟正黑體"/>
                <a:ea typeface="微軟正黑體"/>
                <a:cs typeface="微軟正黑體"/>
              </a:rPr>
              <a:t>業界對技職教育的肯定與期許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軟正黑體"/>
              <a:ea typeface="微軟正黑體"/>
              <a:cs typeface="微軟正黑體"/>
            </a:endParaRPr>
          </a:p>
        </p:txBody>
      </p:sp>
      <p:grpSp>
        <p:nvGrpSpPr>
          <p:cNvPr id="46" name="群組 45"/>
          <p:cNvGrpSpPr>
            <a:grpSpLocks/>
          </p:cNvGrpSpPr>
          <p:nvPr/>
        </p:nvGrpSpPr>
        <p:grpSpPr bwMode="auto">
          <a:xfrm>
            <a:off x="573088" y="828675"/>
            <a:ext cx="1651000" cy="571500"/>
            <a:chOff x="573452" y="1044674"/>
            <a:chExt cx="1650446" cy="570775"/>
          </a:xfrm>
        </p:grpSpPr>
        <p:sp>
          <p:nvSpPr>
            <p:cNvPr id="47" name="等腰三角形 46"/>
            <p:cNvSpPr/>
            <p:nvPr/>
          </p:nvSpPr>
          <p:spPr>
            <a:xfrm rot="5400000">
              <a:off x="1241699" y="376427"/>
              <a:ext cx="285388" cy="1621881"/>
            </a:xfrm>
            <a:prstGeom prst="triangle">
              <a:avLst>
                <a:gd name="adj" fmla="val 10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1255981" y="647532"/>
              <a:ext cx="285388" cy="1650446"/>
            </a:xfrm>
            <a:prstGeom prst="triangle">
              <a:avLst>
                <a:gd name="adj" fmla="val 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4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759575" y="6448425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31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91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897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3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0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2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0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0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8" presetClass="entr" presetSubtype="1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2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0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圖片 43" descr="標題設計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04664"/>
            <a:ext cx="6624638" cy="154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"/>
          <p:cNvSpPr txBox="1">
            <a:spLocks noChangeArrowheads="1"/>
          </p:cNvSpPr>
          <p:nvPr/>
        </p:nvSpPr>
        <p:spPr bwMode="auto">
          <a:xfrm>
            <a:off x="1356077" y="1208159"/>
            <a:ext cx="58781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spcBef>
                <a:spcPct val="0"/>
              </a:spcBef>
              <a:buFontTx/>
              <a:buNone/>
            </a:pPr>
            <a:r>
              <a:rPr lang="zh-TW" altLang="en-US" sz="4000" b="1" dirty="0" smtClean="0">
                <a:solidFill>
                  <a:srgbClr val="FFFF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六、技職教育</a:t>
            </a:r>
            <a:r>
              <a:rPr lang="en-US" altLang="zh-TW" sz="4000" b="1" dirty="0">
                <a:solidFill>
                  <a:srgbClr val="FFFF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4000" b="1" dirty="0">
                <a:solidFill>
                  <a:srgbClr val="FFFF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大</a:t>
            </a:r>
            <a:r>
              <a:rPr lang="zh-TW" altLang="en-US" sz="4000" b="1" dirty="0" smtClean="0">
                <a:solidFill>
                  <a:srgbClr val="FFFF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特色</a:t>
            </a:r>
            <a:endParaRPr lang="zh-CN" altLang="en-US" sz="4000" dirty="0">
              <a:solidFill>
                <a:srgbClr val="FFFF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47" name="群組 46"/>
          <p:cNvGrpSpPr>
            <a:grpSpLocks/>
          </p:cNvGrpSpPr>
          <p:nvPr/>
        </p:nvGrpSpPr>
        <p:grpSpPr bwMode="auto">
          <a:xfrm>
            <a:off x="900113" y="2251250"/>
            <a:ext cx="2209800" cy="2211387"/>
            <a:chOff x="-36512" y="1721968"/>
            <a:chExt cx="2211088" cy="2211088"/>
          </a:xfrm>
        </p:grpSpPr>
        <p:sp>
          <p:nvSpPr>
            <p:cNvPr id="48" name="橢圓 2"/>
            <p:cNvSpPr>
              <a:spLocks noChangeArrowheads="1"/>
            </p:cNvSpPr>
            <p:nvPr/>
          </p:nvSpPr>
          <p:spPr bwMode="auto">
            <a:xfrm>
              <a:off x="-36512" y="1721968"/>
              <a:ext cx="2211088" cy="2211088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457200">
                <a:spcBef>
                  <a:spcPct val="0"/>
                </a:spcBef>
                <a:buFontTx/>
                <a:buNone/>
              </a:pPr>
              <a:endParaRPr lang="zh-TW" altLang="en-US" sz="2400">
                <a:solidFill>
                  <a:prstClr val="black"/>
                </a:solidFill>
                <a:latin typeface="Adobe 繁黑體 Std B" pitchFamily="34" charset="-120"/>
                <a:ea typeface="Adobe 繁黑體 Std B" pitchFamily="34" charset="-120"/>
              </a:endParaRPr>
            </a:p>
          </p:txBody>
        </p:sp>
        <p:sp>
          <p:nvSpPr>
            <p:cNvPr id="49" name="文字方塊 6"/>
            <p:cNvSpPr txBox="1">
              <a:spLocks noChangeArrowheads="1"/>
            </p:cNvSpPr>
            <p:nvPr/>
          </p:nvSpPr>
          <p:spPr bwMode="auto">
            <a:xfrm>
              <a:off x="582935" y="1772816"/>
              <a:ext cx="107523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TW" altLang="en-US" sz="2400" b="1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特色</a:t>
              </a:r>
              <a:r>
                <a:rPr lang="en-US" altLang="zh-TW" sz="3600" b="1">
                  <a:solidFill>
                    <a:prstClr val="black"/>
                  </a:solidFill>
                  <a:latin typeface="微軟正黑體" pitchFamily="34" charset="-120"/>
                  <a:ea typeface="微軟正黑體" pitchFamily="34" charset="-120"/>
                </a:rPr>
                <a:t>1</a:t>
              </a:r>
              <a:endParaRPr lang="zh-TW" altLang="en-US" sz="36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cxnSp>
          <p:nvCxnSpPr>
            <p:cNvPr id="50" name="直線接點 49"/>
            <p:cNvCxnSpPr/>
            <p:nvPr/>
          </p:nvCxnSpPr>
          <p:spPr>
            <a:xfrm>
              <a:off x="250992" y="2418786"/>
              <a:ext cx="1656728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>
              <a:off x="250992" y="3428299"/>
              <a:ext cx="1656728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9"/>
            <p:cNvSpPr>
              <a:spLocks noChangeArrowheads="1"/>
            </p:cNvSpPr>
            <p:nvPr/>
          </p:nvSpPr>
          <p:spPr bwMode="auto">
            <a:xfrm>
              <a:off x="251520" y="2474893"/>
              <a:ext cx="162095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zh-TW" altLang="zh-TW" sz="2800" b="1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技職體系 </a:t>
              </a:r>
              <a:endParaRPr kumimoji="0" lang="en-US" altLang="zh-TW" sz="28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kumimoji="0" lang="zh-TW" altLang="zh-TW" sz="2800" b="1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</a:rPr>
                <a:t>多元完整</a:t>
              </a:r>
              <a:endParaRPr kumimoji="0" lang="zh-TW" altLang="en-US" sz="28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53" name="群組 52"/>
          <p:cNvGrpSpPr/>
          <p:nvPr/>
        </p:nvGrpSpPr>
        <p:grpSpPr>
          <a:xfrm>
            <a:off x="3022870" y="2211670"/>
            <a:ext cx="2211088" cy="2211088"/>
            <a:chOff x="-36512" y="1721968"/>
            <a:chExt cx="2211088" cy="2211088"/>
          </a:xfrm>
          <a:solidFill>
            <a:srgbClr val="A8CF43"/>
          </a:solidFill>
        </p:grpSpPr>
        <p:sp>
          <p:nvSpPr>
            <p:cNvPr id="54" name="橢圓 53"/>
            <p:cNvSpPr/>
            <p:nvPr/>
          </p:nvSpPr>
          <p:spPr>
            <a:xfrm>
              <a:off x="-36512" y="1721968"/>
              <a:ext cx="2211088" cy="2211088"/>
            </a:xfrm>
            <a:prstGeom prst="ellipse">
              <a:avLst/>
            </a:prstGeom>
            <a:grpFill/>
          </p:spPr>
          <p:txBody>
            <a:bodyPr anchor="ctr"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2400" dirty="0">
                <a:solidFill>
                  <a:prstClr val="black"/>
                </a:solidFill>
                <a:latin typeface="Adobe 繁黑體 Std B"/>
                <a:ea typeface="Adobe 繁黑體 Std B"/>
                <a:cs typeface="Adobe 繁黑體 Std B"/>
              </a:endParaRPr>
            </a:p>
          </p:txBody>
        </p:sp>
        <p:sp>
          <p:nvSpPr>
            <p:cNvPr id="55" name="文字方塊 54"/>
            <p:cNvSpPr txBox="1"/>
            <p:nvPr/>
          </p:nvSpPr>
          <p:spPr>
            <a:xfrm>
              <a:off x="582935" y="1772816"/>
              <a:ext cx="107523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4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特色</a:t>
              </a:r>
              <a:r>
                <a:rPr lang="en-US" altLang="zh-TW" sz="3600" b="1" dirty="0">
                  <a:solidFill>
                    <a:prstClr val="black"/>
                  </a:solidFill>
                  <a:latin typeface="微軟正黑體"/>
                  <a:ea typeface="微軟正黑體"/>
                  <a:cs typeface="微軟正黑體"/>
                </a:rPr>
                <a:t>2</a:t>
              </a:r>
              <a:endParaRPr lang="zh-TW" altLang="en-US" sz="3600" b="1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  <p:cxnSp>
          <p:nvCxnSpPr>
            <p:cNvPr id="56" name="直線接點 55"/>
            <p:cNvCxnSpPr/>
            <p:nvPr/>
          </p:nvCxnSpPr>
          <p:spPr>
            <a:xfrm>
              <a:off x="251520" y="2419147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接點 56"/>
            <p:cNvCxnSpPr/>
            <p:nvPr/>
          </p:nvCxnSpPr>
          <p:spPr>
            <a:xfrm>
              <a:off x="251520" y="3429000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251520" y="2474893"/>
              <a:ext cx="1620957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多元適性 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完整學習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</p:grpSp>
      <p:grpSp>
        <p:nvGrpSpPr>
          <p:cNvPr id="59" name="群組 58"/>
          <p:cNvGrpSpPr/>
          <p:nvPr/>
        </p:nvGrpSpPr>
        <p:grpSpPr>
          <a:xfrm>
            <a:off x="5187688" y="2132856"/>
            <a:ext cx="2211088" cy="2211088"/>
            <a:chOff x="-36512" y="1721968"/>
            <a:chExt cx="2211088" cy="2211088"/>
          </a:xfrm>
          <a:solidFill>
            <a:srgbClr val="3862AE"/>
          </a:solidFill>
        </p:grpSpPr>
        <p:sp>
          <p:nvSpPr>
            <p:cNvPr id="60" name="橢圓 59"/>
            <p:cNvSpPr/>
            <p:nvPr/>
          </p:nvSpPr>
          <p:spPr>
            <a:xfrm>
              <a:off x="-36512" y="1721968"/>
              <a:ext cx="2211088" cy="2211088"/>
            </a:xfrm>
            <a:prstGeom prst="ellipse">
              <a:avLst/>
            </a:prstGeom>
            <a:grpFill/>
          </p:spPr>
          <p:txBody>
            <a:bodyPr anchor="ctr"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2400" dirty="0">
                <a:solidFill>
                  <a:prstClr val="black"/>
                </a:solidFill>
                <a:latin typeface="Adobe 繁黑體 Std B"/>
                <a:ea typeface="Adobe 繁黑體 Std B"/>
                <a:cs typeface="Adobe 繁黑體 Std B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582935" y="1772816"/>
              <a:ext cx="107523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4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特色</a:t>
              </a:r>
              <a:r>
                <a:rPr lang="en-US" altLang="zh-TW" sz="3600" b="1" dirty="0">
                  <a:solidFill>
                    <a:prstClr val="black"/>
                  </a:solidFill>
                  <a:latin typeface="微軟正黑體"/>
                  <a:ea typeface="微軟正黑體"/>
                  <a:cs typeface="微軟正黑體"/>
                </a:rPr>
                <a:t>3</a:t>
              </a:r>
              <a:endParaRPr lang="zh-TW" altLang="en-US" sz="3600" b="1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  <p:cxnSp>
          <p:nvCxnSpPr>
            <p:cNvPr id="62" name="直線接點 61"/>
            <p:cNvCxnSpPr/>
            <p:nvPr/>
          </p:nvCxnSpPr>
          <p:spPr>
            <a:xfrm>
              <a:off x="251520" y="2419147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接點 62"/>
            <p:cNvCxnSpPr/>
            <p:nvPr/>
          </p:nvCxnSpPr>
          <p:spPr>
            <a:xfrm>
              <a:off x="251520" y="3429000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251520" y="2474893"/>
              <a:ext cx="1620957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務實致用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精進技能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</p:grpSp>
      <p:grpSp>
        <p:nvGrpSpPr>
          <p:cNvPr id="65" name="群組 64"/>
          <p:cNvGrpSpPr/>
          <p:nvPr/>
        </p:nvGrpSpPr>
        <p:grpSpPr>
          <a:xfrm>
            <a:off x="1952057" y="4129697"/>
            <a:ext cx="2211088" cy="2211088"/>
            <a:chOff x="-36512" y="1721968"/>
            <a:chExt cx="2211088" cy="2211088"/>
          </a:xfrm>
          <a:solidFill>
            <a:srgbClr val="B566C1"/>
          </a:solidFill>
        </p:grpSpPr>
        <p:sp>
          <p:nvSpPr>
            <p:cNvPr id="66" name="橢圓 65"/>
            <p:cNvSpPr/>
            <p:nvPr/>
          </p:nvSpPr>
          <p:spPr>
            <a:xfrm>
              <a:off x="-36512" y="1721968"/>
              <a:ext cx="2211088" cy="2211088"/>
            </a:xfrm>
            <a:prstGeom prst="ellipse">
              <a:avLst/>
            </a:prstGeom>
            <a:grpFill/>
          </p:spPr>
          <p:txBody>
            <a:bodyPr anchor="ctr"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2400" dirty="0">
                <a:solidFill>
                  <a:prstClr val="black"/>
                </a:solidFill>
                <a:latin typeface="Adobe 繁黑體 Std B"/>
                <a:ea typeface="Adobe 繁黑體 Std B"/>
                <a:cs typeface="Adobe 繁黑體 Std B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582935" y="1772816"/>
              <a:ext cx="107523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4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特色</a:t>
              </a:r>
              <a:r>
                <a:rPr lang="en-US" altLang="zh-TW" sz="3600" b="1" dirty="0">
                  <a:solidFill>
                    <a:prstClr val="black"/>
                  </a:solidFill>
                  <a:latin typeface="微軟正黑體"/>
                  <a:ea typeface="微軟正黑體"/>
                  <a:cs typeface="微軟正黑體"/>
                </a:rPr>
                <a:t>4</a:t>
              </a:r>
              <a:endParaRPr lang="zh-TW" altLang="en-US" sz="3600" b="1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  <p:cxnSp>
          <p:nvCxnSpPr>
            <p:cNvPr id="68" name="直線接點 67"/>
            <p:cNvCxnSpPr/>
            <p:nvPr/>
          </p:nvCxnSpPr>
          <p:spPr>
            <a:xfrm>
              <a:off x="251520" y="2419147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接點 68"/>
            <p:cNvCxnSpPr/>
            <p:nvPr/>
          </p:nvCxnSpPr>
          <p:spPr>
            <a:xfrm>
              <a:off x="251520" y="3429000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251520" y="2474893"/>
              <a:ext cx="1620957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產學</a:t>
              </a:r>
              <a:r>
                <a:rPr kumimoji="0" lang="zh-TW" altLang="en-US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合作</a:t>
              </a: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 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強化就業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3999063" y="4149577"/>
            <a:ext cx="2211088" cy="2211088"/>
            <a:chOff x="-36512" y="1721968"/>
            <a:chExt cx="2211088" cy="2211088"/>
          </a:xfrm>
          <a:solidFill>
            <a:srgbClr val="FF0070"/>
          </a:solidFill>
        </p:grpSpPr>
        <p:sp>
          <p:nvSpPr>
            <p:cNvPr id="72" name="橢圓 71"/>
            <p:cNvSpPr/>
            <p:nvPr/>
          </p:nvSpPr>
          <p:spPr>
            <a:xfrm>
              <a:off x="-36512" y="1721968"/>
              <a:ext cx="2211088" cy="2211088"/>
            </a:xfrm>
            <a:prstGeom prst="ellipse">
              <a:avLst/>
            </a:prstGeom>
            <a:grpFill/>
          </p:spPr>
          <p:txBody>
            <a:bodyPr anchor="ctr"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2400" dirty="0">
                <a:solidFill>
                  <a:prstClr val="black"/>
                </a:solidFill>
                <a:latin typeface="Adobe 繁黑體 Std B"/>
                <a:ea typeface="Adobe 繁黑體 Std B"/>
                <a:cs typeface="Adobe 繁黑體 Std B"/>
              </a:endParaRPr>
            </a:p>
          </p:txBody>
        </p:sp>
        <p:sp>
          <p:nvSpPr>
            <p:cNvPr id="73" name="文字方塊 72"/>
            <p:cNvSpPr txBox="1"/>
            <p:nvPr/>
          </p:nvSpPr>
          <p:spPr>
            <a:xfrm>
              <a:off x="582935" y="1772816"/>
              <a:ext cx="107523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4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特色</a:t>
              </a:r>
              <a:r>
                <a:rPr lang="en-US" altLang="zh-TW" sz="3600" b="1" dirty="0">
                  <a:solidFill>
                    <a:prstClr val="black"/>
                  </a:solidFill>
                  <a:latin typeface="微軟正黑體"/>
                  <a:ea typeface="微軟正黑體"/>
                  <a:cs typeface="微軟正黑體"/>
                </a:rPr>
                <a:t>5</a:t>
              </a:r>
              <a:endParaRPr lang="zh-TW" altLang="en-US" sz="3600" b="1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  <p:cxnSp>
          <p:nvCxnSpPr>
            <p:cNvPr id="74" name="直線接點 73"/>
            <p:cNvCxnSpPr/>
            <p:nvPr/>
          </p:nvCxnSpPr>
          <p:spPr>
            <a:xfrm>
              <a:off x="251520" y="2419147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接點 74"/>
            <p:cNvCxnSpPr/>
            <p:nvPr/>
          </p:nvCxnSpPr>
          <p:spPr>
            <a:xfrm>
              <a:off x="251520" y="3429000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51520" y="2474893"/>
              <a:ext cx="1620957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專業證照 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未來加分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6135705" y="4170737"/>
            <a:ext cx="2211088" cy="2211088"/>
            <a:chOff x="-36512" y="1721968"/>
            <a:chExt cx="2211088" cy="2211088"/>
          </a:xfrm>
          <a:solidFill>
            <a:srgbClr val="FF0070"/>
          </a:solidFill>
        </p:grpSpPr>
        <p:sp>
          <p:nvSpPr>
            <p:cNvPr id="78" name="橢圓 77"/>
            <p:cNvSpPr/>
            <p:nvPr/>
          </p:nvSpPr>
          <p:spPr>
            <a:xfrm>
              <a:off x="-36512" y="1721968"/>
              <a:ext cx="2211088" cy="221108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anchor="ctr"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sz="2400" dirty="0">
                <a:solidFill>
                  <a:prstClr val="black"/>
                </a:solidFill>
                <a:latin typeface="Adobe 繁黑體 Std B"/>
                <a:ea typeface="Adobe 繁黑體 Std B"/>
                <a:cs typeface="Adobe 繁黑體 Std B"/>
              </a:endParaRPr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582935" y="1772816"/>
              <a:ext cx="107523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4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特色</a:t>
              </a:r>
              <a:r>
                <a:rPr lang="en-US" altLang="zh-TW" sz="3600" b="1" dirty="0">
                  <a:solidFill>
                    <a:prstClr val="black"/>
                  </a:solidFill>
                  <a:latin typeface="微軟正黑體"/>
                  <a:ea typeface="微軟正黑體"/>
                  <a:cs typeface="微軟正黑體"/>
                </a:rPr>
                <a:t>6</a:t>
              </a:r>
              <a:endParaRPr lang="zh-TW" altLang="en-US" sz="3600" b="1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  <p:cxnSp>
          <p:nvCxnSpPr>
            <p:cNvPr id="80" name="直線接點 79"/>
            <p:cNvCxnSpPr/>
            <p:nvPr/>
          </p:nvCxnSpPr>
          <p:spPr>
            <a:xfrm>
              <a:off x="251520" y="2419147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/>
            <p:cNvCxnSpPr/>
            <p:nvPr/>
          </p:nvCxnSpPr>
          <p:spPr>
            <a:xfrm>
              <a:off x="251520" y="3429000"/>
              <a:ext cx="1656184" cy="0"/>
            </a:xfrm>
            <a:prstGeom prst="line">
              <a:avLst/>
            </a:prstGeom>
            <a:grpFill/>
            <a:ln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251520" y="2474893"/>
              <a:ext cx="1620957" cy="9541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技藝競賽</a:t>
              </a:r>
              <a:endParaRPr kumimoji="0" lang="en-US" altLang="zh-TW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zh-TW" sz="2800" b="1" dirty="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</a:rPr>
                <a:t>自我實現</a:t>
              </a:r>
              <a:endParaRPr kumimoji="0" lang="zh-TW" altLang="en-US" sz="2800" b="1" dirty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</a:endParaRPr>
            </a:p>
          </p:txBody>
        </p:sp>
      </p:grpSp>
      <p:sp>
        <p:nvSpPr>
          <p:cNvPr id="83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59575" y="6808962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32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4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分頁-高職十五科-大圓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639" y="764704"/>
            <a:ext cx="2181225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圖片 2" descr="分頁-高職十五科-群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27" y="1750541"/>
            <a:ext cx="1423987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圖片 3" descr="分頁-高職十五科-十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864" y="1750541"/>
            <a:ext cx="142557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 descr="分頁-高職十五科-五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652" y="1750541"/>
            <a:ext cx="142557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619002" y="1382241"/>
            <a:ext cx="193992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000" b="1" spc="600" dirty="0">
                <a:solidFill>
                  <a:srgbClr val="FFFF00"/>
                </a:solidFill>
                <a:latin typeface="微軟正黑體"/>
                <a:ea typeface="微軟正黑體"/>
                <a:cs typeface="微軟正黑體"/>
              </a:rPr>
              <a:t>高職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971302" y="3295179"/>
            <a:ext cx="1008062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機械群</a:t>
            </a:r>
            <a:endParaRPr lang="zh-TW" altLang="en-US" sz="1800" dirty="0">
              <a:solidFill>
                <a:prstClr val="black">
                  <a:lumMod val="95000"/>
                  <a:lumOff val="5000"/>
                </a:prstClr>
              </a:solidFill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302" y="3622204"/>
            <a:ext cx="1800225" cy="3698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土木與建築群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302" y="3982566"/>
            <a:ext cx="877887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外語群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302" y="4342929"/>
            <a:ext cx="922337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食品群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1302" y="4701704"/>
            <a:ext cx="877887" cy="3698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海事群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489" y="1947391"/>
            <a:ext cx="4625975" cy="512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1873002" y="3295179"/>
            <a:ext cx="1330325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動力機械群</a:t>
            </a:r>
            <a:endParaRPr lang="zh-TW" altLang="en-US" sz="1800" dirty="0">
              <a:solidFill>
                <a:prstClr val="black">
                  <a:lumMod val="95000"/>
                  <a:lumOff val="5000"/>
                </a:prstClr>
              </a:solidFill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274764" y="3295179"/>
            <a:ext cx="1695450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電機與電子群</a:t>
            </a:r>
            <a:endParaRPr lang="zh-TW" altLang="en-US" sz="1800" dirty="0">
              <a:solidFill>
                <a:prstClr val="black">
                  <a:lumMod val="95000"/>
                  <a:lumOff val="5000"/>
                </a:prstClr>
              </a:solidFill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2252" y="3622204"/>
            <a:ext cx="1917700" cy="3698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商業與管理群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55627" y="3622204"/>
            <a:ext cx="957262" cy="3698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化工群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30264" y="3982566"/>
            <a:ext cx="876300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農業群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93639" y="3973041"/>
            <a:ext cx="877888" cy="3698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設計群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30264" y="4323879"/>
            <a:ext cx="1020763" cy="3698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餐旅群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93639" y="4342929"/>
            <a:ext cx="1006475" cy="3698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家政群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93639" y="4712816"/>
            <a:ext cx="877888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水產群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30264" y="4712816"/>
            <a:ext cx="876300" cy="3683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1800" dirty="0">
                <a:solidFill>
                  <a:prstClr val="black">
                    <a:lumMod val="95000"/>
                    <a:lumOff val="5000"/>
                  </a:prstClr>
                </a:solidFill>
                <a:latin typeface="微軟正黑體"/>
                <a:ea typeface="微軟正黑體"/>
                <a:cs typeface="微軟正黑體"/>
              </a:rPr>
              <a:t>藝術群</a:t>
            </a:r>
            <a:endParaRPr kumimoji="0" lang="zh-TW" alt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3" name="投影片編號版面配置區 7"/>
          <p:cNvSpPr>
            <a:spLocks noGrp="1"/>
          </p:cNvSpPr>
          <p:nvPr>
            <p:ph type="sldNum" sz="quarter" idx="12"/>
          </p:nvPr>
        </p:nvSpPr>
        <p:spPr>
          <a:xfrm>
            <a:off x="5967164" y="5697066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33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6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23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>
            <a:grpSpLocks/>
          </p:cNvGrpSpPr>
          <p:nvPr/>
        </p:nvGrpSpPr>
        <p:grpSpPr bwMode="auto">
          <a:xfrm>
            <a:off x="684213" y="2480890"/>
            <a:ext cx="6985000" cy="2328863"/>
            <a:chOff x="761430" y="1976951"/>
            <a:chExt cx="6985792" cy="2328597"/>
          </a:xfrm>
        </p:grpSpPr>
        <p:pic>
          <p:nvPicPr>
            <p:cNvPr id="3" name="圖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430" y="1976951"/>
              <a:ext cx="6985792" cy="232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字方塊 9"/>
            <p:cNvSpPr txBox="1">
              <a:spLocks noChangeArrowheads="1"/>
            </p:cNvSpPr>
            <p:nvPr/>
          </p:nvSpPr>
          <p:spPr bwMode="auto">
            <a:xfrm>
              <a:off x="1545387" y="2780928"/>
              <a:ext cx="80021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TW" altLang="en-US" sz="2400" b="1">
                  <a:solidFill>
                    <a:srgbClr val="008000"/>
                  </a:solidFill>
                  <a:latin typeface="微軟正黑體" pitchFamily="34" charset="-120"/>
                  <a:ea typeface="微軟正黑體" pitchFamily="34" charset="-120"/>
                </a:rPr>
                <a:t>高職</a:t>
              </a:r>
            </a:p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TW" altLang="en-US" sz="2400" b="1">
                  <a:solidFill>
                    <a:srgbClr val="008000"/>
                  </a:solidFill>
                  <a:latin typeface="微軟正黑體" pitchFamily="34" charset="-120"/>
                  <a:ea typeface="微軟正黑體" pitchFamily="34" charset="-120"/>
                </a:rPr>
                <a:t>群科</a:t>
              </a:r>
            </a:p>
          </p:txBody>
        </p:sp>
      </p:grp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325" y="1890340"/>
            <a:ext cx="1373188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＞形箭號 5"/>
          <p:cNvSpPr/>
          <p:nvPr/>
        </p:nvSpPr>
        <p:spPr>
          <a:xfrm>
            <a:off x="1835150" y="4749428"/>
            <a:ext cx="433388" cy="43180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 sz="2400" dirty="0">
              <a:solidFill>
                <a:prstClr val="white"/>
              </a:solidFill>
              <a:latin typeface="Adobe 繁黑體 Std B"/>
              <a:ea typeface="Adobe 繁黑體 Std B"/>
              <a:cs typeface="Adobe 繁黑體 Std B"/>
            </a:endParaRPr>
          </a:p>
        </p:txBody>
      </p:sp>
      <p:sp>
        <p:nvSpPr>
          <p:cNvPr id="7" name="文字方塊 6"/>
          <p:cNvSpPr txBox="1">
            <a:spLocks noChangeArrowheads="1"/>
          </p:cNvSpPr>
          <p:nvPr/>
        </p:nvSpPr>
        <p:spPr bwMode="auto">
          <a:xfrm>
            <a:off x="2274888" y="4747840"/>
            <a:ext cx="48244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spcBef>
                <a:spcPct val="0"/>
              </a:spcBef>
              <a:buFontTx/>
              <a:buNone/>
            </a:pPr>
            <a:r>
              <a:rPr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電機科　控制科　冷凍空調科</a:t>
            </a:r>
          </a:p>
          <a:p>
            <a:pPr algn="l" defTabSz="457200">
              <a:spcBef>
                <a:spcPct val="0"/>
              </a:spcBef>
              <a:buFontTx/>
              <a:buNone/>
            </a:pPr>
            <a:r>
              <a:rPr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電子科　資訊科　航空電子科</a:t>
            </a:r>
            <a:endParaRPr lang="en-US" altLang="zh-TW" sz="2000" b="1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 defTabSz="457200">
              <a:spcBef>
                <a:spcPct val="0"/>
              </a:spcBef>
              <a:buFontTx/>
              <a:buNone/>
            </a:pPr>
            <a:r>
              <a:rPr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電機空調科 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843808" y="3356818"/>
            <a:ext cx="380104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spc="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軟正黑體"/>
                <a:ea typeface="微軟正黑體"/>
                <a:cs typeface="微軟正黑體"/>
              </a:rPr>
              <a:t>電機與電子群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7013" y="844178"/>
            <a:ext cx="3551237" cy="20939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9" descr="電機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9700" y="1993528"/>
            <a:ext cx="1882775" cy="18891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群組 10"/>
          <p:cNvGrpSpPr>
            <a:grpSpLocks/>
          </p:cNvGrpSpPr>
          <p:nvPr/>
        </p:nvGrpSpPr>
        <p:grpSpPr bwMode="auto">
          <a:xfrm>
            <a:off x="2274888" y="5733678"/>
            <a:ext cx="1036637" cy="414337"/>
            <a:chOff x="3419872" y="5461549"/>
            <a:chExt cx="1035663" cy="415724"/>
          </a:xfrm>
        </p:grpSpPr>
        <p:pic>
          <p:nvPicPr>
            <p:cNvPr id="12" name="圖片 17" descr="藝術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5461549"/>
              <a:ext cx="1035663" cy="415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8"/>
            <p:cNvSpPr>
              <a:spLocks noChangeArrowheads="1"/>
            </p:cNvSpPr>
            <p:nvPr/>
          </p:nvSpPr>
          <p:spPr bwMode="auto">
            <a:xfrm>
              <a:off x="3556248" y="5461549"/>
              <a:ext cx="8418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defTabSz="457200">
                <a:spcBef>
                  <a:spcPct val="0"/>
                </a:spcBef>
                <a:buFontTx/>
                <a:buNone/>
              </a:pPr>
              <a:r>
                <a:rPr lang="zh-TW" altLang="en-US" sz="1800" b="1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共</a:t>
              </a:r>
              <a:r>
                <a:rPr lang="en-US" altLang="zh-TW" sz="1800" b="1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7</a:t>
              </a:r>
              <a:r>
                <a:rPr lang="zh-TW" altLang="en-US" sz="1800" b="1">
                  <a:solidFill>
                    <a:prstClr val="white"/>
                  </a:solidFill>
                  <a:latin typeface="微軟正黑體" pitchFamily="34" charset="-120"/>
                  <a:ea typeface="微軟正黑體" pitchFamily="34" charset="-120"/>
                </a:rPr>
                <a:t>科 </a:t>
              </a:r>
            </a:p>
          </p:txBody>
        </p:sp>
      </p:grpSp>
      <p:pic>
        <p:nvPicPr>
          <p:cNvPr id="14" name="Picture 2" descr="Q:\01技職教育宣導媒材\群科簡報\視覺元素\電機電子群\製作\電機科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4096965"/>
            <a:ext cx="1385888" cy="12763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46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内页底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9" y="4540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6" descr="D:\文宣海報\KSULOGO\KSULOGO彩 [轉換]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5888"/>
            <a:ext cx="255587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內容版面配置區 2"/>
          <p:cNvSpPr txBox="1">
            <a:spLocks/>
          </p:cNvSpPr>
          <p:nvPr/>
        </p:nvSpPr>
        <p:spPr bwMode="auto">
          <a:xfrm>
            <a:off x="3132138" y="1600200"/>
            <a:ext cx="55435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9pPr>
          </a:lstStyle>
          <a:p>
            <a:pPr algn="l"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樓高</a:t>
            </a:r>
            <a:r>
              <a:rPr kumimoji="0" lang="en-US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層內有</a:t>
            </a:r>
            <a:r>
              <a:rPr kumimoji="0" lang="en-US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61</a:t>
            </a:r>
            <a:r>
              <a:rPr kumimoji="0" lang="zh-TW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間數位化教室，並進駐</a:t>
            </a:r>
            <a:r>
              <a:rPr kumimoji="0" lang="en-US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zh-TW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個院級研究中心</a:t>
            </a:r>
            <a:r>
              <a:rPr kumimoji="0" lang="zh-TW" altLang="en-US" sz="240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</p:txBody>
      </p:sp>
      <p:sp>
        <p:nvSpPr>
          <p:cNvPr id="5" name="文字方塊 4"/>
          <p:cNvSpPr txBox="1"/>
          <p:nvPr/>
        </p:nvSpPr>
        <p:spPr>
          <a:xfrm rot="21375679">
            <a:off x="251520" y="1307700"/>
            <a:ext cx="275707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kumimoji="0" lang="zh-TW" altLang="zh-TW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itchFamily="34" charset="-120"/>
                <a:ea typeface="微軟正黑體" pitchFamily="34" charset="-120"/>
              </a:rPr>
              <a:t>教學研究大樓</a:t>
            </a:r>
            <a:endParaRPr kumimoji="0" lang="zh-TW" altLang="en-US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宋体" pitchFamily="2" charset="-122"/>
            </a:endParaRPr>
          </a:p>
        </p:txBody>
      </p:sp>
      <p:pic>
        <p:nvPicPr>
          <p:cNvPr id="8200" name="Picture 8" descr="C:\Documents and Settings\public\桌面\DPP_64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05051"/>
            <a:ext cx="2613054" cy="438461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9223" name="文字方塊 1"/>
          <p:cNvSpPr txBox="1">
            <a:spLocks noChangeArrowheads="1"/>
          </p:cNvSpPr>
          <p:nvPr/>
        </p:nvSpPr>
        <p:spPr bwMode="auto">
          <a:xfrm>
            <a:off x="3290888" y="2463800"/>
            <a:ext cx="45942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9pPr>
          </a:lstStyle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奈米研發中心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保健科技中心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潔淨能源中心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微精密製造中心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智慧車輛研發中心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科技管理研究中心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藝文產業創新育成中心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資訊科技研發中心</a:t>
            </a:r>
            <a:endParaRPr kumimoji="0" lang="en-US" altLang="zh-TW" sz="2400" dirty="0" smtClean="0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雲端運算與資通安全研發中心</a:t>
            </a:r>
            <a:endParaRPr kumimoji="0" lang="en-US" altLang="zh-TW" sz="2400" dirty="0" smtClean="0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</a:pPr>
            <a:r>
              <a:rPr kumimoji="0" lang="zh-TW" altLang="en-US" sz="2400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永續環境暨先進遙測研究中心</a:t>
            </a:r>
          </a:p>
        </p:txBody>
      </p:sp>
      <p:sp>
        <p:nvSpPr>
          <p:cNvPr id="2" name="矩形 1"/>
          <p:cNvSpPr/>
          <p:nvPr/>
        </p:nvSpPr>
        <p:spPr>
          <a:xfrm>
            <a:off x="31140" y="182528"/>
            <a:ext cx="6701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 smtClean="0"/>
              <a:t>七、打造</a:t>
            </a:r>
            <a:r>
              <a:rPr lang="zh-TW" altLang="en-US" b="1" dirty="0"/>
              <a:t>技職教育的特色與優勢</a:t>
            </a:r>
          </a:p>
        </p:txBody>
      </p:sp>
    </p:spTree>
    <p:extLst>
      <p:ext uri="{BB962C8B-B14F-4D97-AF65-F5344CB8AC3E}">
        <p14:creationId xmlns:p14="http://schemas.microsoft.com/office/powerpoint/2010/main" val="79253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内页底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6" descr="D:\文宣海報\KSULOGO\KSULOGO彩 [轉換]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5888"/>
            <a:ext cx="255587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/>
          <p:cNvSpPr txBox="1"/>
          <p:nvPr/>
        </p:nvSpPr>
        <p:spPr>
          <a:xfrm rot="21327729">
            <a:off x="181971" y="750220"/>
            <a:ext cx="230425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kumimoji="0" lang="zh-TW" altLang="en-US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itchFamily="34" charset="-120"/>
                <a:ea typeface="微軟正黑體" pitchFamily="34" charset="-120"/>
              </a:rPr>
              <a:t>亮眼績效</a:t>
            </a:r>
          </a:p>
        </p:txBody>
      </p:sp>
      <p:graphicFrame>
        <p:nvGraphicFramePr>
          <p:cNvPr id="6" name="內容版面配置區 5"/>
          <p:cNvGraphicFramePr>
            <a:graphicFrameLocks/>
          </p:cNvGraphicFramePr>
          <p:nvPr/>
        </p:nvGraphicFramePr>
        <p:xfrm>
          <a:off x="449263" y="2109788"/>
          <a:ext cx="8245475" cy="4229102"/>
        </p:xfrm>
        <a:graphic>
          <a:graphicData uri="http://schemas.openxmlformats.org/drawingml/2006/table">
            <a:tbl>
              <a:tblPr/>
              <a:tblGrid>
                <a:gridCol w="666353"/>
                <a:gridCol w="2070137"/>
                <a:gridCol w="1440258"/>
                <a:gridCol w="1584283"/>
                <a:gridCol w="2484444"/>
              </a:tblGrid>
              <a:tr h="432152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近三年內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(2010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年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月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~2012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年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月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r>
                        <a:rPr kumimoji="0" lang="zh-TW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技職校院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教師貢獻度排名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排名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學校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總金額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(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億元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)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專任教師人數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貢獻度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(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萬元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/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每位教</a:t>
                      </a:r>
                      <a:r>
                        <a:rPr kumimoji="0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師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)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國立台灣科大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24.82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487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509.7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國立台北科大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17.56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479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366.5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國立高雄應用科大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10.14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404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250.9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崑山科技大學</a:t>
                      </a:r>
                      <a:endParaRPr kumimoji="0" 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8.74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435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200.8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國立屏東科大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6.23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395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157.6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6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朝陽科大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5.63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403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139.6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7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國立虎尾科大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4.36</a:t>
                      </a:r>
                      <a:endParaRPr kumimoji="0" lang="zh-TW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344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126.6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8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國立澎湖科大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1.38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112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123.3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3" name="矩形 8"/>
          <p:cNvSpPr>
            <a:spLocks noChangeArrowheads="1"/>
          </p:cNvSpPr>
          <p:nvPr/>
        </p:nvSpPr>
        <p:spPr bwMode="auto">
          <a:xfrm>
            <a:off x="1020763" y="1341438"/>
            <a:ext cx="65039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9pPr>
          </a:lstStyle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近三年內教師貢獻度排名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國科會和教育部計畫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私立科大第一    遠見雜誌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-2013-1-31 </a:t>
            </a:r>
            <a:endParaRPr kumimoji="0" lang="zh-TW" altLang="en-US" sz="2400" b="1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228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内页底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6" descr="D:\文宣海報\KSULOGO\KSULOGO彩 [轉換]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5888"/>
            <a:ext cx="255587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/>
          <p:cNvSpPr txBox="1"/>
          <p:nvPr/>
        </p:nvSpPr>
        <p:spPr>
          <a:xfrm rot="21327729">
            <a:off x="181971" y="750220"/>
            <a:ext cx="230425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kumimoji="0" lang="zh-TW" altLang="en-US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itchFamily="34" charset="-120"/>
                <a:ea typeface="微軟正黑體" pitchFamily="34" charset="-120"/>
              </a:rPr>
              <a:t>亮眼績效</a:t>
            </a:r>
          </a:p>
        </p:txBody>
      </p:sp>
      <p:sp>
        <p:nvSpPr>
          <p:cNvPr id="12293" name="矩形 8"/>
          <p:cNvSpPr>
            <a:spLocks noChangeArrowheads="1"/>
          </p:cNvSpPr>
          <p:nvPr/>
        </p:nvSpPr>
        <p:spPr bwMode="auto">
          <a:xfrm>
            <a:off x="161925" y="1268413"/>
            <a:ext cx="8893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9pPr>
          </a:lstStyle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近三年內教師貢獻度排名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產學與建教合作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+</a:t>
            </a:r>
            <a:r>
              <a:rPr kumimoji="0" lang="zh-TW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國科會和教育部計畫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私立科大第一    遠見雜誌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-2013-1-31 </a:t>
            </a:r>
            <a:endParaRPr kumimoji="0" lang="zh-TW" altLang="en-US" sz="2400" b="1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7" name="內容版面配置區 5"/>
          <p:cNvGraphicFramePr>
            <a:graphicFrameLocks/>
          </p:cNvGraphicFramePr>
          <p:nvPr/>
        </p:nvGraphicFramePr>
        <p:xfrm>
          <a:off x="468313" y="1989138"/>
          <a:ext cx="8207375" cy="4325939"/>
        </p:xfrm>
        <a:graphic>
          <a:graphicData uri="http://schemas.openxmlformats.org/drawingml/2006/table">
            <a:tbl>
              <a:tblPr/>
              <a:tblGrid>
                <a:gridCol w="595197"/>
                <a:gridCol w="2007790"/>
                <a:gridCol w="1633231"/>
                <a:gridCol w="1523333"/>
                <a:gridCol w="2447824"/>
              </a:tblGrid>
              <a:tr h="43812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近三年內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(2010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年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月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~2012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年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kumimoji="0" lang="zh-TW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月</a:t>
                      </a:r>
                      <a:r>
                        <a:rPr kumimoji="0" lang="en-US" altLang="zh-TW" sz="1800" b="1" kern="1200" dirty="0" smtClean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r>
                        <a:rPr kumimoji="0" lang="zh-TW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技職校院教師貢獻度排名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排名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學校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總金額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(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億元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)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專任教師人數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貢獻度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(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萬元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/</a:t>
                      </a: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每位教師</a:t>
                      </a: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)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國立台灣科大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24.82+11.22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487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509.7+230.4=740.1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國立台北科大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17.56+7.69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479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366.5+160.5=527.0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國立屏東科大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6.23+140.00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395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157.6+354.6=512.2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崑山科技大學</a:t>
                      </a:r>
                      <a:endParaRPr kumimoji="0" 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8.74+7.35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435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200.8+168.9=369.7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5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明志科大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2.32+4.60</a:t>
                      </a:r>
                      <a:endParaRPr kumimoji="0" lang="zh-TW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191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121.3+240.6=361.9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6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國立高雄第一科大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3.15+4.31</a:t>
                      </a:r>
                      <a:endParaRPr kumimoji="0" lang="zh-TW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259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121.5+166.6=288.1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7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朝陽科大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5.63+3.49</a:t>
                      </a:r>
                      <a:endParaRPr kumimoji="0" lang="zh-TW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403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139.6+86.5=226.1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8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國立澎湖科大</a:t>
                      </a: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1.38+1.04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112</a:t>
                      </a:r>
                      <a:endParaRPr kumimoji="0" lang="zh-TW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123.3+93.0=216.3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67" marR="685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579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内页底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6" descr="D:\文宣海報\KSULOGO\KSULOGO彩 [轉換]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5888"/>
            <a:ext cx="255587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/>
          <p:cNvSpPr txBox="1"/>
          <p:nvPr/>
        </p:nvSpPr>
        <p:spPr>
          <a:xfrm rot="21327729">
            <a:off x="181971" y="750220"/>
            <a:ext cx="230425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kumimoji="0" lang="zh-TW" altLang="en-US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軟正黑體" pitchFamily="34" charset="-120"/>
                <a:ea typeface="微軟正黑體" pitchFamily="34" charset="-120"/>
              </a:rPr>
              <a:t>亮眼績效</a:t>
            </a:r>
          </a:p>
        </p:txBody>
      </p:sp>
      <p:graphicFrame>
        <p:nvGraphicFramePr>
          <p:cNvPr id="10" name="內容版面配置區 3"/>
          <p:cNvGraphicFramePr>
            <a:graphicFrameLocks/>
          </p:cNvGraphicFramePr>
          <p:nvPr/>
        </p:nvGraphicFramePr>
        <p:xfrm>
          <a:off x="1054100" y="1989138"/>
          <a:ext cx="7072313" cy="4708522"/>
        </p:xfrm>
        <a:graphic>
          <a:graphicData uri="http://schemas.openxmlformats.org/drawingml/2006/table">
            <a:tbl>
              <a:tblPr/>
              <a:tblGrid>
                <a:gridCol w="853234"/>
                <a:gridCol w="3861641"/>
                <a:gridCol w="2357438"/>
              </a:tblGrid>
              <a:tr h="36001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近三</a:t>
                      </a: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年內</a:t>
                      </a: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(2010</a:t>
                      </a: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年</a:t>
                      </a: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月</a:t>
                      </a: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~2012</a:t>
                      </a: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年</a:t>
                      </a: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10</a:t>
                      </a: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月</a:t>
                      </a:r>
                      <a:r>
                        <a:rPr lang="en-US" sz="18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)</a:t>
                      </a:r>
                      <a:r>
                        <a:rPr lang="zh-TW" altLang="zh-TW" sz="1800" b="1" kern="100" dirty="0" smtClean="0">
                          <a:solidFill>
                            <a:srgbClr val="7030A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全國大學</a:t>
                      </a:r>
                      <a:r>
                        <a:rPr lang="zh-TW" sz="1800" b="1" kern="100" dirty="0" smtClean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技術</a:t>
                      </a: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移轉件數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排名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學校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件數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國立台灣大學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331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國立台灣科大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265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3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國立清華大學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244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4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國立成功大學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215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5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國立交通大學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158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6</a:t>
                      </a:r>
                      <a:endParaRPr lang="zh-TW" sz="1800" b="1" kern="100" dirty="0">
                        <a:solidFill>
                          <a:srgbClr val="FF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Times New Roman" pitchFamily="18" charset="0"/>
                        </a:rPr>
                        <a:t>崑山科技大學</a:t>
                      </a:r>
                      <a:endParaRPr kumimoji="0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150</a:t>
                      </a:r>
                      <a:endParaRPr lang="zh-TW" sz="1800" b="1" kern="100" dirty="0">
                        <a:solidFill>
                          <a:srgbClr val="FF0000"/>
                        </a:solidFill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7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國立中興大學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148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8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東海大學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143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9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國立台北科大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142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10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遠東科大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138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11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國立中山大學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115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12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國立高雄應用科大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107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13</a:t>
                      </a:r>
                      <a:endParaRPr lang="zh-TW" sz="1800" b="1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國立中央大學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105</a:t>
                      </a:r>
                      <a:endParaRPr lang="zh-TW" sz="1800" b="1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81" name="矩形 10"/>
          <p:cNvSpPr>
            <a:spLocks noChangeArrowheads="1"/>
          </p:cNvSpPr>
          <p:nvPr/>
        </p:nvSpPr>
        <p:spPr bwMode="auto">
          <a:xfrm>
            <a:off x="1020763" y="1268413"/>
            <a:ext cx="6215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  <a:ea typeface="方正姚体"/>
                <a:cs typeface="方正姚体"/>
              </a:defRPr>
            </a:lvl9pPr>
          </a:lstStyle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近三年內技術移轉件數</a:t>
            </a:r>
            <a:endParaRPr kumimoji="0" lang="en-US" altLang="zh-TW" sz="2400" b="1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l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TW" altLang="en-US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私立科大第一    遠見雜誌</a:t>
            </a:r>
            <a:r>
              <a:rPr kumimoji="0" lang="en-US" altLang="zh-TW" sz="2400" b="1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-2013-1-31 </a:t>
            </a:r>
            <a:endParaRPr kumimoji="0" lang="zh-TW" altLang="en-US" sz="2400" b="1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7342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>
            <a:spLocks noChangeArrowheads="1"/>
          </p:cNvSpPr>
          <p:nvPr/>
        </p:nvSpPr>
        <p:spPr bwMode="auto">
          <a:xfrm>
            <a:off x="1193800" y="2420938"/>
            <a:ext cx="6900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spcBef>
                <a:spcPct val="0"/>
              </a:spcBef>
              <a:buFontTx/>
              <a:buNone/>
            </a:pPr>
            <a:r>
              <a:rPr lang="zh-TW" altLang="en-US" sz="1800" dirty="0">
                <a:solidFill>
                  <a:srgbClr val="314ED8"/>
                </a:solidFill>
                <a:latin typeface="微軟正黑體" pitchFamily="34" charset="-120"/>
                <a:ea typeface="微軟正黑體" pitchFamily="34" charset="-120"/>
              </a:rPr>
              <a:t>教育部從</a:t>
            </a:r>
            <a:r>
              <a:rPr lang="en-US" altLang="zh-TW" sz="1800" dirty="0">
                <a:solidFill>
                  <a:srgbClr val="314ED8"/>
                </a:solidFill>
                <a:latin typeface="微軟正黑體" pitchFamily="34" charset="-120"/>
                <a:ea typeface="微軟正黑體" pitchFamily="34" charset="-120"/>
              </a:rPr>
              <a:t>2010</a:t>
            </a:r>
            <a:r>
              <a:rPr lang="zh-TW" altLang="en-US" sz="1800" dirty="0">
                <a:solidFill>
                  <a:srgbClr val="314ED8"/>
                </a:solidFill>
                <a:latin typeface="微軟正黑體" pitchFamily="34" charset="-120"/>
                <a:ea typeface="微軟正黑體" pitchFamily="34" charset="-120"/>
              </a:rPr>
              <a:t>年開始推動</a:t>
            </a:r>
            <a:r>
              <a:rPr lang="zh-TW" altLang="en-US" b="1" dirty="0">
                <a:solidFill>
                  <a:srgbClr val="314ED8"/>
                </a:solidFill>
                <a:latin typeface="微軟正黑體" pitchFamily="34" charset="-120"/>
                <a:ea typeface="微軟正黑體" pitchFamily="34" charset="-120"/>
              </a:rPr>
              <a:t>「技職教育再造方案」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1193800" y="669925"/>
            <a:ext cx="3429000" cy="1717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b="1" i="1" u="sng" dirty="0">
                <a:solidFill>
                  <a:srgbClr val="C0504D">
                    <a:lumMod val="50000"/>
                  </a:srgbClr>
                </a:solidFill>
                <a:latin typeface="微軟正黑體"/>
                <a:ea typeface="微軟正黑體"/>
                <a:cs typeface="微軟正黑體"/>
              </a:rPr>
              <a:t>技職再造</a:t>
            </a:r>
          </a:p>
          <a:p>
            <a:pPr algn="l" defTabSz="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4400" b="1" i="1" dirty="0">
                <a:solidFill>
                  <a:srgbClr val="C0504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/>
                <a:ea typeface="微軟正黑體"/>
                <a:cs typeface="微軟正黑體"/>
              </a:rPr>
              <a:t>       </a:t>
            </a:r>
            <a:r>
              <a:rPr lang="zh-TW" altLang="en-US" sz="4400" b="1" i="1" u="sng" dirty="0">
                <a:solidFill>
                  <a:srgbClr val="C0504D">
                    <a:lumMod val="50000"/>
                  </a:srgbClr>
                </a:solidFill>
                <a:latin typeface="微軟正黑體"/>
                <a:ea typeface="微軟正黑體"/>
                <a:cs typeface="微軟正黑體"/>
              </a:rPr>
              <a:t>風雲再起</a:t>
            </a:r>
          </a:p>
        </p:txBody>
      </p:sp>
      <p:pic>
        <p:nvPicPr>
          <p:cNvPr id="4" name="圖片 3" descr="P57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798763"/>
            <a:ext cx="4108450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 descr="p57-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811463"/>
            <a:ext cx="409892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>
            <a:spLocks noChangeArrowheads="1"/>
          </p:cNvSpPr>
          <p:nvPr/>
        </p:nvSpPr>
        <p:spPr bwMode="auto">
          <a:xfrm>
            <a:off x="2117725" y="5389563"/>
            <a:ext cx="4802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</a:pP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重新打造技職教育的特色與優勢，</a:t>
            </a:r>
          </a:p>
        </p:txBody>
      </p:sp>
      <p:pic>
        <p:nvPicPr>
          <p:cNvPr id="7" name="圖片 1" descr="p56-人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963" y="549275"/>
            <a:ext cx="273050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1120775" y="3463925"/>
            <a:ext cx="32353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推廣校外實習課程</a:t>
            </a: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教師赴公民營機構研習</a:t>
            </a: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遴聘業界專家協同教學</a:t>
            </a: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		</a:t>
            </a: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		</a:t>
            </a: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等</a:t>
            </a:r>
            <a:r>
              <a:rPr lang="en-US" altLang="zh-TW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10</a:t>
            </a: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大策略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5003800" y="3500438"/>
            <a:ext cx="3235325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制度調整</a:t>
            </a: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課程活化</a:t>
            </a: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marL="285750" indent="-285750" algn="l" defTabSz="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就業促進</a:t>
            </a: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TW" sz="1800" dirty="0">
              <a:solidFill>
                <a:prstClr val="black"/>
              </a:solidFill>
              <a:latin typeface="微軟正黑體"/>
              <a:ea typeface="微軟正黑體"/>
              <a:cs typeface="微軟正黑體"/>
            </a:endParaRP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等</a:t>
            </a:r>
            <a:r>
              <a:rPr lang="en-US" altLang="zh-TW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3</a:t>
            </a: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大面向，</a:t>
            </a:r>
            <a:r>
              <a:rPr lang="en-US" altLang="zh-TW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9</a:t>
            </a:r>
            <a:r>
              <a:rPr lang="zh-TW" altLang="en-US" sz="18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大策略</a:t>
            </a:r>
          </a:p>
        </p:txBody>
      </p:sp>
      <p:sp>
        <p:nvSpPr>
          <p:cNvPr id="10" name="文字方塊 9"/>
          <p:cNvSpPr txBox="1">
            <a:spLocks noChangeArrowheads="1"/>
          </p:cNvSpPr>
          <p:nvPr/>
        </p:nvSpPr>
        <p:spPr bwMode="auto">
          <a:xfrm>
            <a:off x="2271713" y="5794375"/>
            <a:ext cx="44942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</a:pPr>
            <a:r>
              <a:rPr lang="zh-TW" altLang="en-US" sz="24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重視多元價值，肯定專業技能。</a:t>
            </a:r>
          </a:p>
        </p:txBody>
      </p:sp>
      <p:sp>
        <p:nvSpPr>
          <p:cNvPr id="11" name="文字方塊 8"/>
          <p:cNvSpPr txBox="1">
            <a:spLocks noChangeArrowheads="1"/>
          </p:cNvSpPr>
          <p:nvPr/>
        </p:nvSpPr>
        <p:spPr bwMode="auto">
          <a:xfrm>
            <a:off x="2420938" y="3068638"/>
            <a:ext cx="1935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spcBef>
                <a:spcPct val="0"/>
              </a:spcBef>
              <a:buFontTx/>
              <a:buNone/>
            </a:pPr>
            <a:r>
              <a:rPr lang="en-US" altLang="zh-TW" sz="1800">
                <a:solidFill>
                  <a:prstClr val="black"/>
                </a:solidFill>
                <a:ea typeface="新細明體" charset="-120"/>
              </a:rPr>
              <a:t>2010~2012</a:t>
            </a:r>
            <a:r>
              <a:rPr lang="zh-TW" altLang="en-US" sz="1800">
                <a:solidFill>
                  <a:prstClr val="black"/>
                </a:solidFill>
                <a:ea typeface="新細明體" charset="-120"/>
              </a:rPr>
              <a:t>年</a:t>
            </a:r>
          </a:p>
        </p:txBody>
      </p:sp>
      <p:sp>
        <p:nvSpPr>
          <p:cNvPr id="12" name="文字方塊 16"/>
          <p:cNvSpPr txBox="1">
            <a:spLocks noChangeArrowheads="1"/>
          </p:cNvSpPr>
          <p:nvPr/>
        </p:nvSpPr>
        <p:spPr bwMode="auto">
          <a:xfrm>
            <a:off x="6303963" y="3100388"/>
            <a:ext cx="1935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spcBef>
                <a:spcPct val="0"/>
              </a:spcBef>
              <a:buFontTx/>
              <a:buNone/>
            </a:pPr>
            <a:r>
              <a:rPr lang="en-US" altLang="zh-TW" sz="1800">
                <a:solidFill>
                  <a:prstClr val="black"/>
                </a:solidFill>
                <a:ea typeface="新細明體" charset="-120"/>
              </a:rPr>
              <a:t>2013~2017</a:t>
            </a:r>
            <a:r>
              <a:rPr lang="zh-TW" altLang="en-US" sz="1800">
                <a:solidFill>
                  <a:prstClr val="black"/>
                </a:solidFill>
                <a:ea typeface="新細明體" charset="-120"/>
              </a:rPr>
              <a:t>年</a:t>
            </a:r>
          </a:p>
        </p:txBody>
      </p:sp>
      <p:sp>
        <p:nvSpPr>
          <p:cNvPr id="1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6759575" y="6448425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39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88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29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3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build="p"/>
      <p:bldP spid="9" grpId="0" build="p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8" descr="IMG_11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107" y="3717032"/>
            <a:ext cx="346100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5267325" cy="493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575352"/>
            <a:ext cx="3168352" cy="2939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04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>
            <a:grpSpLocks/>
          </p:cNvGrpSpPr>
          <p:nvPr/>
        </p:nvGrpSpPr>
        <p:grpSpPr bwMode="auto">
          <a:xfrm>
            <a:off x="1497013" y="244078"/>
            <a:ext cx="1911350" cy="1911350"/>
            <a:chOff x="847543" y="476672"/>
            <a:chExt cx="2560638" cy="2560638"/>
          </a:xfrm>
        </p:grpSpPr>
        <p:pic>
          <p:nvPicPr>
            <p:cNvPr id="15" name="圖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543" y="476672"/>
              <a:ext cx="2560638" cy="256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字方塊 15"/>
            <p:cNvSpPr txBox="1"/>
            <p:nvPr/>
          </p:nvSpPr>
          <p:spPr>
            <a:xfrm>
              <a:off x="1204841" y="1238058"/>
              <a:ext cx="1975774" cy="9485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4000" b="1" spc="600" dirty="0">
                  <a:solidFill>
                    <a:srgbClr val="FFFF00"/>
                  </a:solidFill>
                  <a:latin typeface="微軟正黑體"/>
                  <a:ea typeface="微軟正黑體"/>
                  <a:cs typeface="微軟正黑體"/>
                </a:rPr>
                <a:t>結語</a:t>
              </a:r>
            </a:p>
          </p:txBody>
        </p:sp>
      </p:grpSp>
      <p:pic>
        <p:nvPicPr>
          <p:cNvPr id="17" name="圖片 16" descr="姐姐_人物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404666"/>
            <a:ext cx="23590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字方塊 17"/>
          <p:cNvSpPr txBox="1">
            <a:spLocks noChangeArrowheads="1"/>
          </p:cNvSpPr>
          <p:nvPr/>
        </p:nvSpPr>
        <p:spPr bwMode="auto">
          <a:xfrm>
            <a:off x="3675063" y="747316"/>
            <a:ext cx="25527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defTabSz="457200">
              <a:spcBef>
                <a:spcPts val="60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技職教育提供您</a:t>
            </a:r>
          </a:p>
          <a:p>
            <a:pPr algn="l" defTabSz="457200">
              <a:spcBef>
                <a:spcPts val="60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升學的正向選擇</a:t>
            </a:r>
          </a:p>
          <a:p>
            <a:pPr algn="l" defTabSz="457200">
              <a:spcBef>
                <a:spcPts val="600"/>
              </a:spcBef>
              <a:buFontTx/>
              <a:buNone/>
            </a:pPr>
            <a:r>
              <a:rPr lang="zh-TW" altLang="en-US" sz="240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進路的優質考量</a:t>
            </a: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8668" y="2403971"/>
            <a:ext cx="5809811" cy="2650604"/>
          </a:xfrm>
          <a:prstGeom prst="rect">
            <a:avLst/>
          </a:prstGeom>
        </p:spPr>
      </p:pic>
      <p:sp>
        <p:nvSpPr>
          <p:cNvPr id="20" name="文字方塊 19"/>
          <p:cNvSpPr txBox="1"/>
          <p:nvPr/>
        </p:nvSpPr>
        <p:spPr>
          <a:xfrm>
            <a:off x="2127250" y="3196828"/>
            <a:ext cx="29559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b="1" dirty="0">
                <a:solidFill>
                  <a:srgbClr val="F79646">
                    <a:lumMod val="75000"/>
                  </a:srgbClr>
                </a:solidFill>
                <a:latin typeface="微軟正黑體"/>
                <a:ea typeface="微軟正黑體"/>
                <a:cs typeface="微軟正黑體"/>
              </a:rPr>
              <a:t>讓我們一起在</a:t>
            </a:r>
          </a:p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b="1" dirty="0">
                <a:solidFill>
                  <a:srgbClr val="F79646">
                    <a:lumMod val="75000"/>
                  </a:srgbClr>
                </a:solidFill>
                <a:latin typeface="微軟正黑體"/>
                <a:ea typeface="微軟正黑體"/>
                <a:cs typeface="微軟正黑體"/>
              </a:rPr>
              <a:t>技職路上昂首同行！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412728"/>
            <a:ext cx="172561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450" y="3841353"/>
            <a:ext cx="4852988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群組 22"/>
          <p:cNvGrpSpPr>
            <a:grpSpLocks/>
          </p:cNvGrpSpPr>
          <p:nvPr/>
        </p:nvGrpSpPr>
        <p:grpSpPr bwMode="auto">
          <a:xfrm>
            <a:off x="-2006600" y="64691"/>
            <a:ext cx="1609725" cy="4427537"/>
            <a:chOff x="-711375" y="436046"/>
            <a:chExt cx="1609344" cy="4426875"/>
          </a:xfrm>
        </p:grpSpPr>
        <p:pic>
          <p:nvPicPr>
            <p:cNvPr id="24" name="圖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66474">
              <a:off x="-652770" y="436046"/>
              <a:ext cx="1050048" cy="337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圖片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66474">
              <a:off x="-711375" y="1485737"/>
              <a:ext cx="1609344" cy="337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群組 25"/>
          <p:cNvGrpSpPr>
            <a:grpSpLocks/>
          </p:cNvGrpSpPr>
          <p:nvPr/>
        </p:nvGrpSpPr>
        <p:grpSpPr bwMode="auto">
          <a:xfrm>
            <a:off x="9467850" y="-27384"/>
            <a:ext cx="1768475" cy="4394200"/>
            <a:chOff x="8180927" y="641303"/>
            <a:chExt cx="1767744" cy="4394202"/>
          </a:xfrm>
        </p:grpSpPr>
        <p:pic>
          <p:nvPicPr>
            <p:cNvPr id="27" name="圖片 1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865114">
              <a:off x="8339327" y="641303"/>
              <a:ext cx="1609344" cy="337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圖片 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857666">
              <a:off x="8180927" y="1658321"/>
              <a:ext cx="1609344" cy="337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6759575" y="5711428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40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nodeType="withEffect">
                                  <p:stCondLst>
                                    <p:cond delay="62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8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0.00782 0.12408 L 0.11961 0.00857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2" y="-578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0.12031 -0.04328 L 0.00712 0.09722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2" y="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 descr=" GRE-006拷貝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66" y="260648"/>
            <a:ext cx="7705725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字方塊 30"/>
          <p:cNvSpPr txBox="1"/>
          <p:nvPr/>
        </p:nvSpPr>
        <p:spPr>
          <a:xfrm rot="20842011">
            <a:off x="671191" y="1811635"/>
            <a:ext cx="2459037" cy="1200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7200" b="1" i="1" dirty="0">
                <a:solidFill>
                  <a:srgbClr val="4F81BD">
                    <a:lumMod val="20000"/>
                    <a:lumOff val="80000"/>
                  </a:srgbClr>
                </a:solidFill>
                <a:latin typeface="微軟正黑體"/>
                <a:ea typeface="微軟正黑體"/>
                <a:cs typeface="微軟正黑體"/>
              </a:rPr>
              <a:t>技職</a:t>
            </a:r>
          </a:p>
        </p:txBody>
      </p:sp>
      <p:sp>
        <p:nvSpPr>
          <p:cNvPr id="32" name="文字方塊 31"/>
          <p:cNvSpPr txBox="1"/>
          <p:nvPr/>
        </p:nvSpPr>
        <p:spPr>
          <a:xfrm rot="21081256">
            <a:off x="2620641" y="2178348"/>
            <a:ext cx="2338387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600" i="1" spc="6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啟動夢想</a:t>
            </a:r>
          </a:p>
        </p:txBody>
      </p:sp>
      <p:sp>
        <p:nvSpPr>
          <p:cNvPr id="33" name="文字方塊 32"/>
          <p:cNvSpPr txBox="1"/>
          <p:nvPr/>
        </p:nvSpPr>
        <p:spPr>
          <a:xfrm rot="20848165">
            <a:off x="958528" y="3200698"/>
            <a:ext cx="2459038" cy="1200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7200" b="1" i="1" dirty="0">
                <a:solidFill>
                  <a:srgbClr val="F79646">
                    <a:lumMod val="20000"/>
                    <a:lumOff val="80000"/>
                  </a:srgbClr>
                </a:solidFill>
                <a:latin typeface="微軟正黑體"/>
                <a:ea typeface="微軟正黑體"/>
                <a:cs typeface="微軟正黑體"/>
              </a:rPr>
              <a:t>專業</a:t>
            </a:r>
          </a:p>
        </p:txBody>
      </p:sp>
      <p:sp>
        <p:nvSpPr>
          <p:cNvPr id="34" name="向右箭號 13"/>
          <p:cNvSpPr>
            <a:spLocks noChangeArrowheads="1"/>
          </p:cNvSpPr>
          <p:nvPr/>
        </p:nvSpPr>
        <p:spPr bwMode="auto">
          <a:xfrm rot="-525719">
            <a:off x="961703" y="4364335"/>
            <a:ext cx="2376488" cy="71438"/>
          </a:xfrm>
          <a:prstGeom prst="rightArrow">
            <a:avLst>
              <a:gd name="adj1" fmla="val 50000"/>
              <a:gd name="adj2" fmla="val 101801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457200">
              <a:spcBef>
                <a:spcPct val="0"/>
              </a:spcBef>
              <a:buFontTx/>
              <a:buNone/>
            </a:pPr>
            <a:endParaRPr lang="zh-TW" altLang="en-US" sz="2400">
              <a:solidFill>
                <a:prstClr val="black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35" name="文字方塊 34"/>
          <p:cNvSpPr txBox="1"/>
          <p:nvPr/>
        </p:nvSpPr>
        <p:spPr>
          <a:xfrm rot="21081256">
            <a:off x="2981003" y="3384848"/>
            <a:ext cx="233838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600" i="1" spc="600" dirty="0">
                <a:solidFill>
                  <a:prstClr val="black"/>
                </a:solidFill>
                <a:latin typeface="微軟正黑體"/>
                <a:ea typeface="微軟正黑體"/>
                <a:cs typeface="微軟正黑體"/>
              </a:rPr>
              <a:t>成就未來</a:t>
            </a:r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03" y="2610148"/>
            <a:ext cx="3690938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1" descr="教育部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3" y="943273"/>
            <a:ext cx="78105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圖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5687">
            <a:off x="7464103" y="1236960"/>
            <a:ext cx="12001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圖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74">
            <a:off x="6857678" y="1052810"/>
            <a:ext cx="120015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圖片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0734" flipH="1">
            <a:off x="4868541" y="1292523"/>
            <a:ext cx="12001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圖片 4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391" y="1052810"/>
            <a:ext cx="120173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圖片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9484">
            <a:off x="5641653" y="1051223"/>
            <a:ext cx="12001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投影片編號版面配置區 13"/>
          <p:cNvSpPr>
            <a:spLocks noGrp="1"/>
          </p:cNvSpPr>
          <p:nvPr>
            <p:ph type="sldNum" sz="quarter" idx="12"/>
          </p:nvPr>
        </p:nvSpPr>
        <p:spPr>
          <a:xfrm>
            <a:off x="6429053" y="6304260"/>
            <a:ext cx="2133600" cy="365125"/>
          </a:xfrm>
        </p:spPr>
        <p:txBody>
          <a:bodyPr/>
          <a:lstStyle/>
          <a:p>
            <a:pPr>
              <a:defRPr/>
            </a:pPr>
            <a:fld id="{2E44F7F9-9640-48E3-BF91-037B7C76700C}" type="slidenum">
              <a:rPr lang="zh-CN" altLang="en-US" smtClean="0">
                <a:solidFill>
                  <a:prstClr val="white"/>
                </a:solidFill>
              </a:rPr>
              <a:pPr>
                <a:defRPr/>
              </a:pPr>
              <a:t>41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81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0800000">
                                      <p:cBhvr>
                                        <p:cTn id="32" dur="20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内页底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6" descr="D:\文宣海報\KSULOGO\KSULOGO彩 [轉換]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15888"/>
            <a:ext cx="255587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矩形 1"/>
          <p:cNvSpPr>
            <a:spLocks noChangeArrowheads="1"/>
          </p:cNvSpPr>
          <p:nvPr/>
        </p:nvSpPr>
        <p:spPr bwMode="auto">
          <a:xfrm>
            <a:off x="2281721" y="2276872"/>
            <a:ext cx="4546277" cy="132343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defRPr/>
            </a:pPr>
            <a:r>
              <a:rPr kumimoji="0" lang="zh-TW" altLang="en-US" sz="8000" b="1" spc="50" dirty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謝謝聆聽</a:t>
            </a:r>
            <a:endParaRPr kumimoji="0" lang="zh-TW" altLang="zh-TW" sz="8000" b="1" spc="50" dirty="0">
              <a:ln w="11430"/>
              <a:gradFill>
                <a:gsLst>
                  <a:gs pos="25000">
                    <a:srgbClr val="5ECCF3">
                      <a:satMod val="155000"/>
                    </a:srgbClr>
                  </a:gs>
                  <a:gs pos="100000">
                    <a:srgbClr val="5ECCF3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1" name="Picture 5" descr="C:\Documents and Settings\public\桌面\小學的繁星計畫\2011_09_14_校園社團招生\IMG_422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511" y="4665376"/>
            <a:ext cx="2970001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2" name="Picture 6" descr="C:\Documents and Settings\public\桌面\小學的繁星計畫\2011_09_14_校園社團招生\IMG_423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511" y="4635851"/>
            <a:ext cx="2970000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6395" name="Picture 11" descr="C:\Documents and Settings\public\桌面\小學的繁星計畫\2011_10_17_時尚模特兒學程\IMG_516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1" y="4677408"/>
            <a:ext cx="2970000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7730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039813"/>
            <a:ext cx="3570288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800" b="1" smtClean="0">
                <a:latin typeface="Times New Roman" pitchFamily="18" charset="0"/>
                <a:ea typeface="標楷體" pitchFamily="65" charset="-120"/>
              </a:rPr>
              <a:t>乾衣機構造</a:t>
            </a:r>
          </a:p>
        </p:txBody>
      </p:sp>
      <p:sp>
        <p:nvSpPr>
          <p:cNvPr id="6148" name="橢圓 7"/>
          <p:cNvSpPr>
            <a:spLocks noChangeArrowheads="1"/>
          </p:cNvSpPr>
          <p:nvPr/>
        </p:nvSpPr>
        <p:spPr bwMode="auto">
          <a:xfrm>
            <a:off x="2801938" y="2562225"/>
            <a:ext cx="422275" cy="41433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2927350" y="2533650"/>
            <a:ext cx="21113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4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endParaRPr lang="zh-TW" altLang="en-US" sz="2400" b="1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6150" name="橢圓 9"/>
          <p:cNvSpPr>
            <a:spLocks noChangeArrowheads="1"/>
          </p:cNvSpPr>
          <p:nvPr/>
        </p:nvSpPr>
        <p:spPr bwMode="auto">
          <a:xfrm>
            <a:off x="625475" y="1357313"/>
            <a:ext cx="422275" cy="4159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10248" name="矩形 10"/>
          <p:cNvSpPr>
            <a:spLocks noChangeArrowheads="1"/>
          </p:cNvSpPr>
          <p:nvPr/>
        </p:nvSpPr>
        <p:spPr bwMode="auto">
          <a:xfrm>
            <a:off x="688975" y="1341438"/>
            <a:ext cx="338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4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3</a:t>
            </a:r>
            <a:endParaRPr lang="zh-TW" altLang="en-US" sz="2400" b="1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cxnSp>
        <p:nvCxnSpPr>
          <p:cNvPr id="10249" name="直線單箭頭接點 18"/>
          <p:cNvCxnSpPr>
            <a:cxnSpLocks noChangeShapeType="1"/>
          </p:cNvCxnSpPr>
          <p:nvPr/>
        </p:nvCxnSpPr>
        <p:spPr bwMode="auto">
          <a:xfrm>
            <a:off x="2817813" y="3741738"/>
            <a:ext cx="530225" cy="677862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0" name="直線單箭頭接點 21"/>
          <p:cNvCxnSpPr>
            <a:cxnSpLocks noChangeShapeType="1"/>
          </p:cNvCxnSpPr>
          <p:nvPr/>
        </p:nvCxnSpPr>
        <p:spPr bwMode="auto">
          <a:xfrm>
            <a:off x="1042988" y="2276475"/>
            <a:ext cx="490537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1" name="直線單箭頭接點 26"/>
          <p:cNvCxnSpPr>
            <a:cxnSpLocks noChangeShapeType="1"/>
          </p:cNvCxnSpPr>
          <p:nvPr/>
        </p:nvCxnSpPr>
        <p:spPr bwMode="auto">
          <a:xfrm>
            <a:off x="1763713" y="1989138"/>
            <a:ext cx="504825" cy="595312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2" name="直線單箭頭接點 31"/>
          <p:cNvCxnSpPr>
            <a:cxnSpLocks noChangeShapeType="1"/>
          </p:cNvCxnSpPr>
          <p:nvPr/>
        </p:nvCxnSpPr>
        <p:spPr bwMode="auto">
          <a:xfrm>
            <a:off x="2387600" y="2625725"/>
            <a:ext cx="430213" cy="658813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6" name="矩形 44"/>
          <p:cNvSpPr>
            <a:spLocks noChangeArrowheads="1"/>
          </p:cNvSpPr>
          <p:nvPr/>
        </p:nvSpPr>
        <p:spPr bwMode="auto">
          <a:xfrm>
            <a:off x="4859338" y="5805488"/>
            <a:ext cx="3776662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b="1">
                <a:solidFill>
                  <a:srgbClr val="0033CC"/>
                </a:solidFill>
                <a:ea typeface="標楷體" pitchFamily="65" charset="-120"/>
              </a:rPr>
              <a:t>市售乾衣機內部構造圖</a:t>
            </a:r>
          </a:p>
        </p:txBody>
      </p:sp>
      <p:sp>
        <p:nvSpPr>
          <p:cNvPr id="6157" name="矩形 45"/>
          <p:cNvSpPr>
            <a:spLocks noChangeArrowheads="1"/>
          </p:cNvSpPr>
          <p:nvPr/>
        </p:nvSpPr>
        <p:spPr bwMode="auto">
          <a:xfrm>
            <a:off x="1187450" y="6035675"/>
            <a:ext cx="3514725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6158" name="矩形 43"/>
          <p:cNvSpPr>
            <a:spLocks noChangeArrowheads="1"/>
          </p:cNvSpPr>
          <p:nvPr/>
        </p:nvSpPr>
        <p:spPr bwMode="auto">
          <a:xfrm>
            <a:off x="1289050" y="5805488"/>
            <a:ext cx="3055938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b="1">
                <a:solidFill>
                  <a:srgbClr val="0033CC"/>
                </a:solidFill>
                <a:ea typeface="標楷體" pitchFamily="65" charset="-120"/>
              </a:rPr>
              <a:t>本作品內部構造圖</a:t>
            </a:r>
          </a:p>
        </p:txBody>
      </p:sp>
      <p:cxnSp>
        <p:nvCxnSpPr>
          <p:cNvPr id="10257" name="直線單箭頭接點 51"/>
          <p:cNvCxnSpPr>
            <a:cxnSpLocks noChangeShapeType="1"/>
          </p:cNvCxnSpPr>
          <p:nvPr/>
        </p:nvCxnSpPr>
        <p:spPr bwMode="auto">
          <a:xfrm>
            <a:off x="3868738" y="4005263"/>
            <a:ext cx="312737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8" name="直線單箭頭接點 53"/>
          <p:cNvCxnSpPr>
            <a:cxnSpLocks noChangeShapeType="1"/>
          </p:cNvCxnSpPr>
          <p:nvPr/>
        </p:nvCxnSpPr>
        <p:spPr bwMode="auto">
          <a:xfrm>
            <a:off x="1039813" y="1989138"/>
            <a:ext cx="493712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9" name="直線單箭頭接點 55"/>
          <p:cNvCxnSpPr>
            <a:cxnSpLocks noChangeShapeType="1"/>
          </p:cNvCxnSpPr>
          <p:nvPr/>
        </p:nvCxnSpPr>
        <p:spPr bwMode="auto">
          <a:xfrm>
            <a:off x="1042988" y="1700213"/>
            <a:ext cx="490537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0" name="直線單箭頭接點 63"/>
          <p:cNvCxnSpPr>
            <a:cxnSpLocks noChangeShapeType="1"/>
          </p:cNvCxnSpPr>
          <p:nvPr/>
        </p:nvCxnSpPr>
        <p:spPr bwMode="auto">
          <a:xfrm>
            <a:off x="3868738" y="4292600"/>
            <a:ext cx="314325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1" name="直線單箭頭接點 64"/>
          <p:cNvCxnSpPr>
            <a:cxnSpLocks noChangeShapeType="1"/>
          </p:cNvCxnSpPr>
          <p:nvPr/>
        </p:nvCxnSpPr>
        <p:spPr bwMode="auto">
          <a:xfrm>
            <a:off x="3887788" y="4581525"/>
            <a:ext cx="314325" cy="0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4" name="直線單箭頭接點 2"/>
          <p:cNvCxnSpPr>
            <a:cxnSpLocks noChangeShapeType="1"/>
          </p:cNvCxnSpPr>
          <p:nvPr/>
        </p:nvCxnSpPr>
        <p:spPr bwMode="auto">
          <a:xfrm>
            <a:off x="3548063" y="2492375"/>
            <a:ext cx="914400" cy="914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grpSp>
        <p:nvGrpSpPr>
          <p:cNvPr id="10266" name="Group 26"/>
          <p:cNvGrpSpPr>
            <a:grpSpLocks/>
          </p:cNvGrpSpPr>
          <p:nvPr/>
        </p:nvGrpSpPr>
        <p:grpSpPr bwMode="auto">
          <a:xfrm>
            <a:off x="4291013" y="4057650"/>
            <a:ext cx="423862" cy="461963"/>
            <a:chOff x="2749" y="2640"/>
            <a:chExt cx="267" cy="291"/>
          </a:xfrm>
        </p:grpSpPr>
        <p:sp>
          <p:nvSpPr>
            <p:cNvPr id="6170" name="矩形 6"/>
            <p:cNvSpPr>
              <a:spLocks noChangeArrowheads="1"/>
            </p:cNvSpPr>
            <p:nvPr/>
          </p:nvSpPr>
          <p:spPr bwMode="auto">
            <a:xfrm>
              <a:off x="2789" y="2640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TW" sz="2400" b="1">
                  <a:solidFill>
                    <a:srgbClr val="FF0000"/>
                  </a:solidFill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1</a:t>
              </a:r>
              <a:endParaRPr lang="zh-TW" altLang="en-US" sz="24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6171" name="橢圓 5"/>
            <p:cNvSpPr>
              <a:spLocks noChangeArrowheads="1"/>
            </p:cNvSpPr>
            <p:nvPr/>
          </p:nvSpPr>
          <p:spPr bwMode="auto">
            <a:xfrm>
              <a:off x="2749" y="2669"/>
              <a:ext cx="267" cy="26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TW" altLang="en-US">
                  <a:ea typeface="標楷體" pitchFamily="65" charset="-120"/>
                </a:rPr>
                <a:t> </a:t>
              </a:r>
            </a:p>
          </p:txBody>
        </p:sp>
      </p:grpSp>
      <p:grpSp>
        <p:nvGrpSpPr>
          <p:cNvPr id="6166" name="群組 1"/>
          <p:cNvGrpSpPr>
            <a:grpSpLocks/>
          </p:cNvGrpSpPr>
          <p:nvPr/>
        </p:nvGrpSpPr>
        <p:grpSpPr bwMode="auto">
          <a:xfrm>
            <a:off x="5076825" y="1357313"/>
            <a:ext cx="3540125" cy="4232275"/>
            <a:chOff x="5076056" y="1757362"/>
            <a:chExt cx="3541390" cy="3627438"/>
          </a:xfrm>
        </p:grpSpPr>
        <p:graphicFrame>
          <p:nvGraphicFramePr>
            <p:cNvPr id="6168" name="物件 3"/>
            <p:cNvGraphicFramePr>
              <a:graphicFrameLocks noChangeAspect="1"/>
            </p:cNvGraphicFramePr>
            <p:nvPr/>
          </p:nvGraphicFramePr>
          <p:xfrm>
            <a:off x="5088433" y="1757362"/>
            <a:ext cx="3529013" cy="3627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31" name="Visio" r:id="rId4" imgW="3329940" imgH="3428524" progId="Visio.Drawing.11">
                    <p:embed/>
                  </p:oleObj>
                </mc:Choice>
                <mc:Fallback>
                  <p:oleObj name="Visio" r:id="rId4" imgW="3329940" imgH="3428524" progId="Visio.Drawing.11">
                    <p:embed/>
                    <p:pic>
                      <p:nvPicPr>
                        <p:cNvPr id="0" name="物件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88433" y="1757362"/>
                          <a:ext cx="3529013" cy="36274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橢圓 28"/>
            <p:cNvSpPr/>
            <p:nvPr/>
          </p:nvSpPr>
          <p:spPr>
            <a:xfrm>
              <a:off x="5076056" y="2445834"/>
              <a:ext cx="503418" cy="129551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31" name="橢圓 30"/>
          <p:cNvSpPr/>
          <p:nvPr/>
        </p:nvSpPr>
        <p:spPr>
          <a:xfrm>
            <a:off x="8027988" y="2562225"/>
            <a:ext cx="504825" cy="1295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-107950" y="1362075"/>
          <a:ext cx="8435975" cy="566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9" r:id="rId3" imgW="8437595" imgH="5669771" progId="Excel.Chart.8">
                  <p:embed/>
                </p:oleObj>
              </mc:Choice>
              <mc:Fallback>
                <p:oleObj r:id="rId3" imgW="8437595" imgH="5669771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7950" y="1362075"/>
                        <a:ext cx="8435975" cy="566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-250825" y="188913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b="1">
                <a:solidFill>
                  <a:schemeClr val="bg1"/>
                </a:solidFill>
                <a:ea typeface="標楷體" pitchFamily="65" charset="-120"/>
              </a:rPr>
              <a:t>4.2  </a:t>
            </a:r>
            <a:r>
              <a:rPr kumimoji="0" lang="zh-TW" altLang="en-US" b="1">
                <a:solidFill>
                  <a:schemeClr val="bg1"/>
                </a:solidFill>
                <a:ea typeface="標楷體" pitchFamily="65" charset="-120"/>
              </a:rPr>
              <a:t>嵌入式智慧型省能乾衣機之乾衣方法</a:t>
            </a:r>
            <a:endParaRPr kumimoji="0" lang="en-US" altLang="zh-TW" b="1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3144838" y="3354388"/>
            <a:ext cx="1714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rgbClr val="0066FF"/>
                </a:solidFill>
                <a:latin typeface="標楷體" pitchFamily="65" charset="-120"/>
                <a:ea typeface="標楷體" pitchFamily="65" charset="-120"/>
              </a:rPr>
              <a:t>加熱器斷電</a:t>
            </a:r>
            <a:endParaRPr lang="zh-TW" altLang="en-US" sz="2400" b="1">
              <a:solidFill>
                <a:srgbClr val="0066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89445" name="Line 5"/>
          <p:cNvSpPr>
            <a:spLocks noChangeShapeType="1"/>
          </p:cNvSpPr>
          <p:nvPr/>
        </p:nvSpPr>
        <p:spPr bwMode="auto">
          <a:xfrm>
            <a:off x="4630738" y="3589338"/>
            <a:ext cx="373062" cy="200025"/>
          </a:xfrm>
          <a:prstGeom prst="line">
            <a:avLst/>
          </a:prstGeom>
          <a:noFill/>
          <a:ln w="31750">
            <a:solidFill>
              <a:srgbClr val="3333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89446" name="Line 6"/>
          <p:cNvSpPr>
            <a:spLocks noChangeShapeType="1"/>
          </p:cNvSpPr>
          <p:nvPr/>
        </p:nvSpPr>
        <p:spPr bwMode="auto">
          <a:xfrm flipH="1" flipV="1">
            <a:off x="7219950" y="4805363"/>
            <a:ext cx="781050" cy="312737"/>
          </a:xfrm>
          <a:prstGeom prst="line">
            <a:avLst/>
          </a:prstGeom>
          <a:noFill/>
          <a:ln w="31750">
            <a:solidFill>
              <a:srgbClr val="3333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89449" name="Oval 9"/>
          <p:cNvSpPr>
            <a:spLocks noChangeArrowheads="1"/>
          </p:cNvSpPr>
          <p:nvPr/>
        </p:nvSpPr>
        <p:spPr bwMode="auto">
          <a:xfrm>
            <a:off x="1268413" y="3302000"/>
            <a:ext cx="287337" cy="287338"/>
          </a:xfrm>
          <a:prstGeom prst="ellipse">
            <a:avLst/>
          </a:prstGeom>
          <a:solidFill>
            <a:schemeClr val="accent2"/>
          </a:solidFill>
          <a:ln w="31750">
            <a:solidFill>
              <a:srgbClr val="0000FF"/>
            </a:solidFill>
            <a:round/>
            <a:headEnd/>
            <a:tailEnd type="none" w="lg" len="lg"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 sz="180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89450" name="Oval 10"/>
          <p:cNvSpPr>
            <a:spLocks noChangeArrowheads="1"/>
          </p:cNvSpPr>
          <p:nvPr/>
        </p:nvSpPr>
        <p:spPr bwMode="auto">
          <a:xfrm>
            <a:off x="1268413" y="4591050"/>
            <a:ext cx="287337" cy="287338"/>
          </a:xfrm>
          <a:prstGeom prst="ellipse">
            <a:avLst/>
          </a:prstGeom>
          <a:solidFill>
            <a:schemeClr val="accent2"/>
          </a:solidFill>
          <a:ln w="31750">
            <a:solidFill>
              <a:srgbClr val="0000FF"/>
            </a:solidFill>
            <a:round/>
            <a:headEnd/>
            <a:tailEnd type="none" w="lg" len="lg"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 sz="180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7177" name="Text Box 15"/>
          <p:cNvSpPr txBox="1">
            <a:spLocks noChangeArrowheads="1"/>
          </p:cNvSpPr>
          <p:nvPr/>
        </p:nvSpPr>
        <p:spPr bwMode="auto">
          <a:xfrm>
            <a:off x="444500" y="2212975"/>
            <a:ext cx="366713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kumimoji="0" lang="zh-TW" altLang="en-US" sz="1200"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82015" name="Line 95"/>
          <p:cNvSpPr>
            <a:spLocks noChangeShapeType="1"/>
          </p:cNvSpPr>
          <p:nvPr/>
        </p:nvSpPr>
        <p:spPr bwMode="auto">
          <a:xfrm flipH="1">
            <a:off x="1558925" y="2357438"/>
            <a:ext cx="3487738" cy="898525"/>
          </a:xfrm>
          <a:prstGeom prst="line">
            <a:avLst/>
          </a:prstGeom>
          <a:noFill/>
          <a:ln w="28575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82016" name="Line 96"/>
          <p:cNvSpPr>
            <a:spLocks noChangeShapeType="1"/>
          </p:cNvSpPr>
          <p:nvPr/>
        </p:nvSpPr>
        <p:spPr bwMode="auto">
          <a:xfrm flipH="1">
            <a:off x="1558925" y="2357438"/>
            <a:ext cx="3487738" cy="2066925"/>
          </a:xfrm>
          <a:prstGeom prst="line">
            <a:avLst/>
          </a:prstGeom>
          <a:noFill/>
          <a:ln w="28575">
            <a:solidFill>
              <a:srgbClr val="3333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95513" y="5091113"/>
            <a:ext cx="1714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rgbClr val="0066FF"/>
                </a:solidFill>
                <a:latin typeface="標楷體" pitchFamily="65" charset="-120"/>
                <a:ea typeface="標楷體" pitchFamily="65" charset="-120"/>
              </a:rPr>
              <a:t>溼氣蒸發排出</a:t>
            </a:r>
            <a:endParaRPr lang="zh-TW" altLang="en-US" sz="2400" b="1">
              <a:solidFill>
                <a:srgbClr val="0066F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Line 5"/>
          <p:cNvSpPr>
            <a:spLocks noChangeShapeType="1"/>
          </p:cNvSpPr>
          <p:nvPr/>
        </p:nvSpPr>
        <p:spPr bwMode="auto">
          <a:xfrm flipV="1">
            <a:off x="2987675" y="4365625"/>
            <a:ext cx="157163" cy="725488"/>
          </a:xfrm>
          <a:prstGeom prst="line">
            <a:avLst/>
          </a:prstGeom>
          <a:noFill/>
          <a:ln w="31750">
            <a:solidFill>
              <a:srgbClr val="3333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>
            <a:off x="6500813" y="2924175"/>
            <a:ext cx="1011237" cy="687388"/>
          </a:xfrm>
          <a:prstGeom prst="line">
            <a:avLst/>
          </a:prstGeom>
          <a:noFill/>
          <a:ln w="31750">
            <a:solidFill>
              <a:srgbClr val="3333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183" name="Rectangle 103"/>
          <p:cNvSpPr>
            <a:spLocks noChangeArrowheads="1"/>
          </p:cNvSpPr>
          <p:nvPr/>
        </p:nvSpPr>
        <p:spPr bwMode="auto">
          <a:xfrm>
            <a:off x="8223250" y="1362075"/>
            <a:ext cx="236538" cy="54959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zh-TW" altLang="en-US">
              <a:ea typeface="MS PGothic" pitchFamily="34" charset="-128"/>
            </a:endParaRPr>
          </a:p>
        </p:txBody>
      </p:sp>
      <p:sp>
        <p:nvSpPr>
          <p:cNvPr id="7184" name="Rectangle 104"/>
          <p:cNvSpPr>
            <a:spLocks noChangeArrowheads="1"/>
          </p:cNvSpPr>
          <p:nvPr/>
        </p:nvSpPr>
        <p:spPr bwMode="auto">
          <a:xfrm>
            <a:off x="0" y="1268413"/>
            <a:ext cx="4799013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zh-TW" altLang="en-US">
              <a:ea typeface="MS PGothic" pitchFamily="34" charset="-128"/>
            </a:endParaRPr>
          </a:p>
        </p:txBody>
      </p:sp>
      <p:sp>
        <p:nvSpPr>
          <p:cNvPr id="189447" name="Text Box 7"/>
          <p:cNvSpPr txBox="1">
            <a:spLocks noChangeArrowheads="1"/>
          </p:cNvSpPr>
          <p:nvPr/>
        </p:nvSpPr>
        <p:spPr bwMode="auto">
          <a:xfrm>
            <a:off x="6732588" y="2344738"/>
            <a:ext cx="171132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rgbClr val="0066FF"/>
                </a:solidFill>
                <a:latin typeface="Times New Roman" pitchFamily="18" charset="0"/>
                <a:ea typeface="標楷體" pitchFamily="65" charset="-120"/>
              </a:rPr>
              <a:t>加入大氣溼度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1800" b="1">
                <a:solidFill>
                  <a:srgbClr val="0066FF"/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1800" b="1">
                <a:solidFill>
                  <a:srgbClr val="0066FF"/>
                </a:solidFill>
                <a:latin typeface="Times New Roman" pitchFamily="18" charset="0"/>
                <a:ea typeface="標楷體" pitchFamily="65" charset="-120"/>
              </a:rPr>
              <a:t>除皺、防靜電</a:t>
            </a:r>
            <a:r>
              <a:rPr lang="en-US" altLang="zh-TW" sz="1800" b="1">
                <a:solidFill>
                  <a:srgbClr val="0066FF"/>
                </a:solidFill>
                <a:latin typeface="Times New Roman" pitchFamily="18" charset="0"/>
                <a:ea typeface="標楷體" pitchFamily="65" charset="-120"/>
              </a:rPr>
              <a:t>)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653338" y="5116513"/>
            <a:ext cx="123983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rgbClr val="0066FF"/>
                </a:solidFill>
                <a:latin typeface="新細明體" charset="-120"/>
                <a:ea typeface="標楷體" pitchFamily="65" charset="-120"/>
              </a:rPr>
              <a:t>停機斷電</a:t>
            </a:r>
            <a:endParaRPr lang="zh-TW" altLang="en-US" sz="1800" b="1">
              <a:solidFill>
                <a:srgbClr val="0066FF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25550" y="4864100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1800" b="1">
                <a:solidFill>
                  <a:srgbClr val="0066FF"/>
                </a:solidFill>
                <a:latin typeface="標楷體" pitchFamily="65" charset="-120"/>
                <a:ea typeface="標楷體" pitchFamily="65" charset="-120"/>
              </a:rPr>
              <a:t>加熱器啟動</a:t>
            </a:r>
          </a:p>
        </p:txBody>
      </p:sp>
      <p:sp>
        <p:nvSpPr>
          <p:cNvPr id="7188" name="Rectangle 11"/>
          <p:cNvSpPr>
            <a:spLocks noChangeArrowheads="1"/>
          </p:cNvSpPr>
          <p:nvPr/>
        </p:nvSpPr>
        <p:spPr bwMode="auto">
          <a:xfrm>
            <a:off x="6862763" y="1425575"/>
            <a:ext cx="1812925" cy="5603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800">
                <a:ea typeface="標楷體" pitchFamily="65" charset="-120"/>
              </a:rPr>
              <a:t>         </a:t>
            </a:r>
            <a:r>
              <a:rPr kumimoji="0" lang="zh-TW" altLang="en-US" sz="1800" b="1">
                <a:solidFill>
                  <a:srgbClr val="0000FF"/>
                </a:solidFill>
                <a:ea typeface="標楷體" pitchFamily="65" charset="-120"/>
              </a:rPr>
              <a:t>絕對溫度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1800" b="1">
                <a:solidFill>
                  <a:srgbClr val="0000FF"/>
                </a:solidFill>
                <a:ea typeface="標楷體" pitchFamily="65" charset="-120"/>
              </a:rPr>
              <a:t>         相對濕度</a:t>
            </a:r>
          </a:p>
        </p:txBody>
      </p:sp>
      <p:sp>
        <p:nvSpPr>
          <p:cNvPr id="7189" name="Line 12"/>
          <p:cNvSpPr>
            <a:spLocks noChangeShapeType="1"/>
          </p:cNvSpPr>
          <p:nvPr/>
        </p:nvSpPr>
        <p:spPr bwMode="auto">
          <a:xfrm>
            <a:off x="7235825" y="1557338"/>
            <a:ext cx="320675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190" name="Line 13"/>
          <p:cNvSpPr>
            <a:spLocks noChangeShapeType="1"/>
          </p:cNvSpPr>
          <p:nvPr/>
        </p:nvSpPr>
        <p:spPr bwMode="auto">
          <a:xfrm>
            <a:off x="7235825" y="1844675"/>
            <a:ext cx="320675" cy="1588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5219700" y="1593850"/>
            <a:ext cx="1439863" cy="1511300"/>
          </a:xfrm>
          <a:prstGeom prst="ellipse">
            <a:avLst/>
          </a:prstGeom>
          <a:solidFill>
            <a:srgbClr val="CCFFFF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1243000" prstMaterial="legacyMatte">
            <a:bevelT w="13500" h="13500" prst="angle"/>
            <a:bevelB w="13500" h="13500" prst="angle"/>
            <a:extrusionClr>
              <a:srgbClr val="CCFF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flatTx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400">
                <a:ea typeface="標楷體" pitchFamily="65" charset="-120"/>
              </a:rPr>
              <a:t>馬達</a:t>
            </a:r>
          </a:p>
        </p:txBody>
      </p:sp>
      <p:sp>
        <p:nvSpPr>
          <p:cNvPr id="4122" name="Oval 26"/>
          <p:cNvSpPr>
            <a:spLocks noChangeArrowheads="1"/>
          </p:cNvSpPr>
          <p:nvPr/>
        </p:nvSpPr>
        <p:spPr bwMode="auto">
          <a:xfrm>
            <a:off x="5478463" y="2576513"/>
            <a:ext cx="246062" cy="169862"/>
          </a:xfrm>
          <a:prstGeom prst="ellipse">
            <a:avLst/>
          </a:prstGeom>
          <a:solidFill>
            <a:srgbClr val="969696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96969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zh-TW" altLang="en-US">
              <a:ea typeface="MS PGothic" pitchFamily="34" charset="-128"/>
            </a:endParaRPr>
          </a:p>
        </p:txBody>
      </p:sp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5364163" y="2543175"/>
            <a:ext cx="431800" cy="358775"/>
          </a:xfrm>
          <a:prstGeom prst="rect">
            <a:avLst/>
          </a:prstGeom>
          <a:solidFill>
            <a:srgbClr val="FF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0" lang="zh-TW" altLang="en-US">
              <a:ea typeface="MS PGothic" pitchFamily="34" charset="-128"/>
            </a:endParaRPr>
          </a:p>
        </p:txBody>
      </p:sp>
      <p:sp>
        <p:nvSpPr>
          <p:cNvPr id="7195" name="Line 27"/>
          <p:cNvSpPr>
            <a:spLocks noChangeShapeType="1"/>
          </p:cNvSpPr>
          <p:nvPr/>
        </p:nvSpPr>
        <p:spPr bwMode="auto">
          <a:xfrm>
            <a:off x="2124075" y="1433513"/>
            <a:ext cx="0" cy="48752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>
            <a:off x="5046663" y="1433513"/>
            <a:ext cx="0" cy="4875212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0825" y="5949950"/>
            <a:ext cx="18161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第一平台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698750" y="5949950"/>
            <a:ext cx="187325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第二平台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291138" y="5980113"/>
            <a:ext cx="2160587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第三平台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 sz="2800" b="1">
              <a:solidFill>
                <a:srgbClr val="FF0000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374650"/>
            <a:ext cx="2232025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73472E-18 L 0.00417 -0.1537 L 0.07361 -0.12037 " pathEditMode="relative" ptsTypes="AAA">
                                      <p:cBhvr>
                                        <p:cTn id="11" dur="2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66667E-6 L 0.07639 -0.03149 " pathEditMode="relative" ptsTypes="AA">
                                      <p:cBhvr>
                                        <p:cTn id="13" dur="2000" fill="hold"/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3" dur="2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61 -0.12037 L 0.10416 -0.07222 L 0.13611 -0.01111 L 0.16944 0.07778 L 0.21111 0.1537 L 0.27222 0.2037 L 0.29861 0.20185 L 0.39166 0.21481 " pathEditMode="relative" rAng="0" ptsTypes="AAAAAAAA">
                                      <p:cBhvr>
                                        <p:cTn id="37" dur="2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3" y="1675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39 -0.03149 L 0.15 -0.05556 L 0.19861 -0.08334 L 0.26945 -0.12037 L 0.33195 -0.13334 L 0.40417 -0.13149 " pathEditMode="relative" ptsTypes="AAAAAA">
                                      <p:cBhvr>
                                        <p:cTn id="39" dur="2000" fill="hold"/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1200000">
                                      <p:cBhvr>
                                        <p:cTn id="49" dur="2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417 0.05648 L 0.41667 0.09352 L 0.4375 0.14167 L 0.49028 0.1787 L 0.54028 0.18055 L 0.63472 0.18426 " pathEditMode="relative" rAng="0" ptsTypes="AAAAAA">
                                      <p:cBhvr>
                                        <p:cTn id="59" dur="2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8" y="638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167 0.04051 L 0.42639 -0.01875 L 0.44722 -0.07431 L 0.50278 -0.13172 L 0.5625 -0.14838 L 0.61667 -0.14838 " pathEditMode="relative" rAng="0" ptsTypes="AAAAAA">
                                      <p:cBhvr>
                                        <p:cTn id="61" dur="2000" fill="hold"/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944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1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0">
                                      <p:cBhvr>
                                        <p:cTn id="63" dur="2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4" grpId="0"/>
      <p:bldP spid="189445" grpId="0" animBg="1"/>
      <p:bldP spid="189446" grpId="0" animBg="1"/>
      <p:bldP spid="189449" grpId="0" animBg="1"/>
      <p:bldP spid="189449" grpId="1" animBg="1"/>
      <p:bldP spid="189449" grpId="2" animBg="1"/>
      <p:bldP spid="189450" grpId="0" animBg="1"/>
      <p:bldP spid="189450" grpId="1" animBg="1"/>
      <p:bldP spid="189450" grpId="2" animBg="1"/>
      <p:bldP spid="82015" grpId="0" animBg="1"/>
      <p:bldP spid="82016" grpId="0" animBg="1"/>
      <p:bldP spid="2" grpId="0"/>
      <p:bldP spid="3" grpId="0" animBg="1"/>
      <p:bldP spid="4" grpId="0" animBg="1"/>
      <p:bldP spid="189447" grpId="0"/>
      <p:bldP spid="5" grpId="0"/>
      <p:bldP spid="6" grpId="0"/>
      <p:bldP spid="4121" grpId="0" animBg="1"/>
      <p:bldP spid="4122" grpId="0" animBg="1"/>
      <p:bldP spid="4123" grpId="0" animBg="1"/>
      <p:bldP spid="4123" grpId="1" animBg="1"/>
      <p:bldP spid="4123" grpId="2" animBg="1"/>
      <p:bldP spid="4123" grpId="3" animBg="1"/>
      <p:bldP spid="7195" grpId="0" animBg="1"/>
      <p:bldP spid="7196" grpId="0" animBg="1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zh-TW" altLang="en-US" sz="4800" b="1" smtClean="0">
                <a:latin typeface="Times New Roman" pitchFamily="18" charset="0"/>
                <a:ea typeface="標楷體" pitchFamily="65" charset="-120"/>
              </a:rPr>
              <a:t>防皺、除靜電</a:t>
            </a:r>
            <a:endParaRPr lang="zh-TW" altLang="zh-TW" sz="4800" b="1" smtClean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368300" y="1219200"/>
            <a:ext cx="83534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zh-TW" sz="2000">
                <a:ea typeface="標楷體" pitchFamily="65" charset="-120"/>
              </a:rPr>
              <a:t>乾衣完成時，灌進大量冷風，</a:t>
            </a:r>
            <a:r>
              <a:rPr lang="zh-TW" altLang="en-US" sz="2000">
                <a:ea typeface="標楷體" pitchFamily="65" charset="-120"/>
              </a:rPr>
              <a:t>使</a:t>
            </a:r>
            <a:r>
              <a:rPr lang="zh-TW" altLang="zh-TW" sz="2000">
                <a:ea typeface="標楷體" pitchFamily="65" charset="-120"/>
              </a:rPr>
              <a:t>溫度降至接近室溫，相對溼度也愈靠近室內相對溼度，進而達到防皺、除靜電、不燙手等優點。。</a:t>
            </a:r>
            <a:endParaRPr lang="en-US" altLang="zh-TW" sz="2000">
              <a:ea typeface="標楷體" pitchFamily="65" charset="-12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TW" altLang="en-US" sz="200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8196" name="Picture 6" descr="靜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030413"/>
            <a:ext cx="489585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7" descr="防皺處理的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205038"/>
            <a:ext cx="421163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橢圓 1"/>
          <p:cNvSpPr>
            <a:spLocks noChangeArrowheads="1"/>
          </p:cNvSpPr>
          <p:nvPr/>
        </p:nvSpPr>
        <p:spPr bwMode="auto">
          <a:xfrm>
            <a:off x="7885113" y="5445125"/>
            <a:ext cx="503237" cy="5048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7" name="橢圓 6"/>
          <p:cNvSpPr>
            <a:spLocks noChangeArrowheads="1"/>
          </p:cNvSpPr>
          <p:nvPr/>
        </p:nvSpPr>
        <p:spPr bwMode="auto">
          <a:xfrm>
            <a:off x="5292725" y="5445125"/>
            <a:ext cx="503238" cy="5048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cxnSp>
        <p:nvCxnSpPr>
          <p:cNvPr id="8200" name="直線接點 3"/>
          <p:cNvCxnSpPr>
            <a:cxnSpLocks noChangeShapeType="1"/>
          </p:cNvCxnSpPr>
          <p:nvPr/>
        </p:nvCxnSpPr>
        <p:spPr bwMode="auto">
          <a:xfrm>
            <a:off x="8964613" y="6237288"/>
            <a:ext cx="914400" cy="9144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8201" name="直線接點 5"/>
          <p:cNvCxnSpPr>
            <a:cxnSpLocks noChangeShapeType="1"/>
            <a:stCxn id="2" idx="0"/>
          </p:cNvCxnSpPr>
          <p:nvPr/>
        </p:nvCxnSpPr>
        <p:spPr bwMode="auto">
          <a:xfrm>
            <a:off x="8135938" y="5445125"/>
            <a:ext cx="914400" cy="9144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12291" name="Rectangle 32"/>
          <p:cNvSpPr>
            <a:spLocks noChangeArrowheads="1"/>
          </p:cNvSpPr>
          <p:nvPr/>
        </p:nvSpPr>
        <p:spPr bwMode="auto">
          <a:xfrm>
            <a:off x="381000" y="341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440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目前市售最新自動洗乾衣機介紹</a:t>
            </a:r>
          </a:p>
        </p:txBody>
      </p:sp>
      <p:pic>
        <p:nvPicPr>
          <p:cNvPr id="12292" name="Picture 5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487488"/>
            <a:ext cx="3001962" cy="437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500188"/>
            <a:ext cx="2976562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479550"/>
            <a:ext cx="3000375" cy="438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橢圓 11"/>
          <p:cNvSpPr>
            <a:spLocks noChangeArrowheads="1"/>
          </p:cNvSpPr>
          <p:nvPr/>
        </p:nvSpPr>
        <p:spPr bwMode="auto">
          <a:xfrm>
            <a:off x="6215063" y="2143125"/>
            <a:ext cx="1857375" cy="5715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28600" y="234950"/>
            <a:ext cx="8763000" cy="110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zh-TW" altLang="en-US" sz="4800" b="1" dirty="0">
                <a:solidFill>
                  <a:schemeClr val="tx2"/>
                </a:solidFill>
                <a:latin typeface="Times New Roman" pitchFamily="18" charset="0"/>
                <a:cs typeface="+mj-cs"/>
              </a:rPr>
              <a:t>本作品 與 </a:t>
            </a:r>
            <a:r>
              <a:rPr lang="en-US" altLang="zh-TW" sz="4800" b="1" dirty="0">
                <a:solidFill>
                  <a:schemeClr val="tx2"/>
                </a:solidFill>
                <a:latin typeface="Times New Roman" pitchFamily="18" charset="0"/>
                <a:cs typeface="+mj-cs"/>
              </a:rPr>
              <a:t>P</a:t>
            </a:r>
            <a:r>
              <a:rPr lang="zh-TW" altLang="en-US" sz="4800" b="1" dirty="0">
                <a:solidFill>
                  <a:schemeClr val="tx2"/>
                </a:solidFill>
                <a:latin typeface="Times New Roman" pitchFamily="18" charset="0"/>
                <a:cs typeface="+mj-cs"/>
              </a:rPr>
              <a:t>牌 耗 能 比 較</a:t>
            </a:r>
          </a:p>
        </p:txBody>
      </p:sp>
      <p:graphicFrame>
        <p:nvGraphicFramePr>
          <p:cNvPr id="53335" name="Group 87"/>
          <p:cNvGraphicFramePr>
            <a:graphicFrameLocks noGrp="1"/>
          </p:cNvGraphicFramePr>
          <p:nvPr/>
        </p:nvGraphicFramePr>
        <p:xfrm>
          <a:off x="974725" y="1182688"/>
          <a:ext cx="7097712" cy="5273866"/>
        </p:xfrm>
        <a:graphic>
          <a:graphicData uri="http://schemas.openxmlformats.org/drawingml/2006/table">
            <a:tbl>
              <a:tblPr/>
              <a:tblGrid>
                <a:gridCol w="1310586"/>
                <a:gridCol w="621871"/>
                <a:gridCol w="616747"/>
                <a:gridCol w="693840"/>
                <a:gridCol w="616747"/>
                <a:gridCol w="616747"/>
                <a:gridCol w="693840"/>
                <a:gridCol w="616747"/>
                <a:gridCol w="616747"/>
                <a:gridCol w="693840"/>
              </a:tblGrid>
              <a:tr h="3657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1KG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3KG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5KG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7729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乾衣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時間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每次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損耗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電量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EF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值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乾衣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時間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每次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損耗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電量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EF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值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乾衣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時間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每次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損耗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電量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EF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值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2042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大型智慧</a:t>
                      </a:r>
                      <a:endParaRPr kumimoji="0" lang="en-US" altLang="zh-TW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節能乾衣機</a:t>
                      </a:r>
                      <a:endParaRPr kumimoji="0" lang="en-US" altLang="zh-TW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之研製</a:t>
                      </a:r>
                      <a:endParaRPr kumimoji="0" lang="zh-TW" alt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34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0.4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Kwh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2.8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kg/kwh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94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1. 34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Kwh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2.49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kg/kwh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132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1.96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Kwh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2.8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kg/kwh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505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P</a:t>
                      </a: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牌</a:t>
                      </a:r>
                      <a:endParaRPr kumimoji="1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H</a:t>
                      </a:r>
                      <a:r>
                        <a:rPr kumimoji="0" lang="en-US" altLang="zh-TW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eat Pump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洗乾衣機</a:t>
                      </a:r>
                    </a:p>
                  </a:txBody>
                  <a:tcPr marL="90006" marR="90006" marT="46789" marB="467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102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0.71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Kwh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0.156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kg/kwh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177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1.56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Kwh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2.14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kg/kwh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281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2.35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Kwh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2.37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kg/kwh</a:t>
                      </a: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DFF"/>
                    </a:solidFill>
                  </a:tcPr>
                </a:tc>
              </a:tr>
              <a:tr h="1066724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比較差異</a:t>
                      </a:r>
                      <a:endParaRPr kumimoji="1" lang="zh-TW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相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差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時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間</a:t>
                      </a:r>
                      <a:endParaRPr kumimoji="1" lang="zh-TW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省電比</a:t>
                      </a:r>
                      <a:endParaRPr kumimoji="1" lang="zh-TW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相</a:t>
                      </a:r>
                      <a:endParaRPr kumimoji="1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差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時</a:t>
                      </a:r>
                      <a:endParaRPr kumimoji="1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間</a:t>
                      </a:r>
                      <a:endParaRPr kumimoji="1" lang="zh-TW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省電比</a:t>
                      </a:r>
                      <a:endParaRPr kumimoji="1" lang="zh-TW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相</a:t>
                      </a:r>
                      <a:endParaRPr kumimoji="1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差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時</a:t>
                      </a:r>
                      <a:endParaRPr kumimoji="1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間</a:t>
                      </a:r>
                      <a:endParaRPr kumimoji="1" lang="zh-TW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省電比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8280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68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43.7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  <a:endParaRPr kumimoji="1" lang="en-US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83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14.1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  <a:endParaRPr kumimoji="1" lang="en-US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149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分</a:t>
                      </a:r>
                      <a:endParaRPr kumimoji="1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16.6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  <a:endParaRPr kumimoji="1" lang="en-US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4002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每年</a:t>
                      </a:r>
                      <a:endParaRPr kumimoji="1" lang="zh-TW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節省電費</a:t>
                      </a:r>
                      <a:endParaRPr kumimoji="1" lang="zh-TW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</a:endParaRPr>
                    </a:p>
                  </a:txBody>
                  <a:tcPr marL="91446" marR="91446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8669" name="Text Box 77"/>
          <p:cNvSpPr txBox="1">
            <a:spLocks noChangeArrowheads="1"/>
          </p:cNvSpPr>
          <p:nvPr/>
        </p:nvSpPr>
        <p:spPr bwMode="auto">
          <a:xfrm>
            <a:off x="2525713" y="5892800"/>
            <a:ext cx="15001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TW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449</a:t>
            </a:r>
            <a:r>
              <a:rPr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元</a:t>
            </a:r>
          </a:p>
        </p:txBody>
      </p:sp>
      <p:sp>
        <p:nvSpPr>
          <p:cNvPr id="238670" name="Text Box 78"/>
          <p:cNvSpPr txBox="1">
            <a:spLocks noChangeArrowheads="1"/>
          </p:cNvSpPr>
          <p:nvPr/>
        </p:nvSpPr>
        <p:spPr bwMode="auto">
          <a:xfrm>
            <a:off x="4470400" y="5892800"/>
            <a:ext cx="1500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388</a:t>
            </a:r>
            <a:r>
              <a:rPr kumimoji="0"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元</a:t>
            </a:r>
            <a:endParaRPr lang="zh-TW" altLang="en-US" sz="2800" b="1">
              <a:solidFill>
                <a:srgbClr val="FF0000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38671" name="Text Box 79"/>
          <p:cNvSpPr txBox="1">
            <a:spLocks noChangeArrowheads="1"/>
          </p:cNvSpPr>
          <p:nvPr/>
        </p:nvSpPr>
        <p:spPr bwMode="auto">
          <a:xfrm>
            <a:off x="6208713" y="5892800"/>
            <a:ext cx="17922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1268</a:t>
            </a:r>
            <a:r>
              <a:rPr kumimoji="0" lang="zh-TW" altLang="en-US" sz="2800" b="1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元</a:t>
            </a:r>
          </a:p>
        </p:txBody>
      </p:sp>
      <p:sp>
        <p:nvSpPr>
          <p:cNvPr id="16461" name="Text Box 77"/>
          <p:cNvSpPr txBox="1">
            <a:spLocks noChangeArrowheads="1"/>
          </p:cNvSpPr>
          <p:nvPr/>
        </p:nvSpPr>
        <p:spPr bwMode="auto">
          <a:xfrm>
            <a:off x="1174750" y="6456363"/>
            <a:ext cx="764540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zh-TW" sz="1800" b="1">
                <a:latin typeface="Times New Roman" pitchFamily="18" charset="0"/>
                <a:ea typeface="標楷體" pitchFamily="65" charset="-120"/>
              </a:rPr>
              <a:t>※</a:t>
            </a:r>
            <a:r>
              <a:rPr kumimoji="0" lang="zh-TW" altLang="en-US" sz="1800" b="1">
                <a:latin typeface="Times New Roman" pitchFamily="18" charset="0"/>
                <a:ea typeface="標楷體" pitchFamily="65" charset="-120"/>
              </a:rPr>
              <a:t>一</a:t>
            </a:r>
            <a:r>
              <a:rPr lang="zh-TW" altLang="en-US" sz="1800" b="1">
                <a:latin typeface="Times New Roman" pitchFamily="18" charset="0"/>
                <a:ea typeface="標楷體" pitchFamily="65" charset="-120"/>
              </a:rPr>
              <a:t>年為</a:t>
            </a:r>
            <a:r>
              <a:rPr lang="en-US" altLang="zh-TW" sz="1800" b="1">
                <a:latin typeface="Times New Roman" pitchFamily="18" charset="0"/>
                <a:ea typeface="標楷體" pitchFamily="65" charset="-120"/>
              </a:rPr>
              <a:t>365</a:t>
            </a:r>
            <a:r>
              <a:rPr lang="zh-TW" altLang="en-US" sz="1800" b="1">
                <a:latin typeface="Times New Roman" pitchFamily="18" charset="0"/>
                <a:ea typeface="標楷體" pitchFamily="65" charset="-120"/>
              </a:rPr>
              <a:t>天假設每天運行一次</a:t>
            </a:r>
            <a:r>
              <a:rPr lang="en-US" altLang="zh-TW" sz="1800" b="1">
                <a:latin typeface="Times New Roman" pitchFamily="18" charset="0"/>
                <a:ea typeface="標楷體" pitchFamily="65" charset="-120"/>
              </a:rPr>
              <a:t>(1</a:t>
            </a:r>
            <a:r>
              <a:rPr lang="zh-TW" altLang="en-US" sz="1800" b="1">
                <a:latin typeface="Times New Roman" pitchFamily="18" charset="0"/>
                <a:ea typeface="標楷體" pitchFamily="65" charset="-120"/>
              </a:rPr>
              <a:t>度電為</a:t>
            </a:r>
            <a:r>
              <a:rPr lang="en-US" altLang="zh-TW" sz="1800" b="1">
                <a:latin typeface="Times New Roman" pitchFamily="18" charset="0"/>
                <a:ea typeface="標楷體" pitchFamily="65" charset="-120"/>
              </a:rPr>
              <a:t>3.5</a:t>
            </a:r>
            <a:r>
              <a:rPr lang="zh-TW" altLang="en-US" sz="1800" b="1">
                <a:latin typeface="Times New Roman" pitchFamily="18" charset="0"/>
                <a:ea typeface="標楷體" pitchFamily="65" charset="-120"/>
              </a:rPr>
              <a:t>元</a:t>
            </a:r>
            <a:r>
              <a:rPr lang="en-US" altLang="zh-TW" sz="1800" b="1">
                <a:latin typeface="Times New Roman" pitchFamily="18" charset="0"/>
                <a:ea typeface="標楷體" pitchFamily="65" charset="-120"/>
              </a:rPr>
              <a:t>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TW">
              <a:solidFill>
                <a:srgbClr val="3366FF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4174" name="Rectangle 78"/>
          <p:cNvSpPr>
            <a:spLocks noChangeArrowheads="1"/>
          </p:cNvSpPr>
          <p:nvPr/>
        </p:nvSpPr>
        <p:spPr bwMode="auto">
          <a:xfrm>
            <a:off x="2916238" y="1565275"/>
            <a:ext cx="617537" cy="252888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4175" name="Rectangle 79"/>
          <p:cNvSpPr>
            <a:spLocks noChangeArrowheads="1"/>
          </p:cNvSpPr>
          <p:nvPr/>
        </p:nvSpPr>
        <p:spPr bwMode="auto">
          <a:xfrm>
            <a:off x="6765925" y="1549400"/>
            <a:ext cx="576263" cy="2522538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4176" name="Rectangle 80"/>
          <p:cNvSpPr>
            <a:spLocks noChangeArrowheads="1"/>
          </p:cNvSpPr>
          <p:nvPr/>
        </p:nvSpPr>
        <p:spPr bwMode="auto">
          <a:xfrm>
            <a:off x="4856163" y="1530350"/>
            <a:ext cx="576262" cy="2525713"/>
          </a:xfrm>
          <a:prstGeom prst="rect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>
              <a:ea typeface="標楷體" pitchFamily="65" charset="-120"/>
            </a:endParaRPr>
          </a:p>
        </p:txBody>
      </p:sp>
      <p:sp>
        <p:nvSpPr>
          <p:cNvPr id="193634" name="Oval 98"/>
          <p:cNvSpPr>
            <a:spLocks noChangeArrowheads="1"/>
          </p:cNvSpPr>
          <p:nvPr/>
        </p:nvSpPr>
        <p:spPr bwMode="auto">
          <a:xfrm>
            <a:off x="6156325" y="2332038"/>
            <a:ext cx="576263" cy="17272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zh-TW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" name="Oval 98"/>
          <p:cNvSpPr>
            <a:spLocks noChangeArrowheads="1"/>
          </p:cNvSpPr>
          <p:nvPr/>
        </p:nvSpPr>
        <p:spPr bwMode="auto">
          <a:xfrm>
            <a:off x="2338388" y="2354263"/>
            <a:ext cx="539750" cy="17272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zh-TW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" name="Oval 98"/>
          <p:cNvSpPr>
            <a:spLocks noChangeArrowheads="1"/>
          </p:cNvSpPr>
          <p:nvPr/>
        </p:nvSpPr>
        <p:spPr bwMode="auto">
          <a:xfrm>
            <a:off x="4221163" y="2336800"/>
            <a:ext cx="576262" cy="165576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zh-TW"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8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8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8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8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8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8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69" grpId="0"/>
      <p:bldP spid="4174" grpId="0" animBg="1"/>
      <p:bldP spid="4175" grpId="0" animBg="1"/>
      <p:bldP spid="4176" grpId="0" animBg="1"/>
      <p:bldP spid="2" grpId="0" animBg="1"/>
    </p:bldLst>
  </p:timing>
</p:sld>
</file>

<file path=ppt/theme/theme1.xml><?xml version="1.0" encoding="utf-8"?>
<a:theme xmlns:a="http://schemas.openxmlformats.org/drawingml/2006/main" name="簡報1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簡報1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lnDef>
  </a:objectDefaults>
  <a:extraClrSchemeLst>
    <a:extraClrScheme>
      <a:clrScheme name="簡報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簡報1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簡報1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lnDef>
  </a:objectDefaults>
  <a:extraClrSchemeLst>
    <a:extraClrScheme>
      <a:clrScheme name="簡報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簡報1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簡報1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lnDef>
  </a:objectDefaults>
  <a:extraClrSchemeLst>
    <a:extraClrScheme>
      <a:clrScheme name="簡報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簡報1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簡報1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標楷體" pitchFamily="65" charset="-120"/>
          </a:defRPr>
        </a:defPPr>
      </a:lstStyle>
    </a:lnDef>
  </a:objectDefaults>
  <a:extraClrSchemeLst>
    <a:extraClrScheme>
      <a:clrScheme name="簡報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簡報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簡報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氣流">
  <a:themeElements>
    <a:clrScheme name="氣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氣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氣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11452</TotalTime>
  <Words>2584</Words>
  <Application>Microsoft Office PowerPoint</Application>
  <PresentationFormat>如螢幕大小 (4:3)</PresentationFormat>
  <Paragraphs>701</Paragraphs>
  <Slides>42</Slides>
  <Notes>1</Notes>
  <HiddenSlides>0</HiddenSlides>
  <MMClips>0</MMClips>
  <ScaleCrop>false</ScaleCrop>
  <HeadingPairs>
    <vt:vector size="6" baseType="variant">
      <vt:variant>
        <vt:lpstr>佈景主題</vt:lpstr>
      </vt:variant>
      <vt:variant>
        <vt:i4>5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42</vt:i4>
      </vt:variant>
    </vt:vector>
  </HeadingPairs>
  <TitlesOfParts>
    <vt:vector size="50" baseType="lpstr">
      <vt:lpstr>簡報1</vt:lpstr>
      <vt:lpstr>1_簡報1</vt:lpstr>
      <vt:lpstr>2_簡報1</vt:lpstr>
      <vt:lpstr>3_簡報1</vt:lpstr>
      <vt:lpstr>氣流</vt:lpstr>
      <vt:lpstr>Visio</vt:lpstr>
      <vt:lpstr>Microsoft Excel 圖表</vt:lpstr>
      <vt:lpstr>工作表</vt:lpstr>
      <vt:lpstr>省能控制創新產品研發</vt:lpstr>
      <vt:lpstr>大綱</vt:lpstr>
      <vt:lpstr>PowerPoint 簡報</vt:lpstr>
      <vt:lpstr>PowerPoint 簡報</vt:lpstr>
      <vt:lpstr>乾衣機構造</vt:lpstr>
      <vt:lpstr>PowerPoint 簡報</vt:lpstr>
      <vt:lpstr>防皺、除靜電</vt:lpstr>
      <vt:lpstr>PowerPoint 簡報</vt:lpstr>
      <vt:lpstr>PowerPoint 簡報</vt:lpstr>
      <vt:lpstr>本作品與其他節能標章產品比較</vt:lpstr>
      <vt:lpstr>專利及獲獎</vt:lpstr>
      <vt:lpstr>二、多功能健身電動腳踏車創作動機</vt:lpstr>
      <vt:lpstr>作品設計理念</vt:lpstr>
      <vt:lpstr>作品操作特色</vt:lpstr>
      <vt:lpstr>整體系統架構</vt:lpstr>
      <vt:lpstr>定電壓定電流快速充電法</vt:lpstr>
      <vt:lpstr>健身輔助制動阻尼系統 </vt:lpstr>
      <vt:lpstr>再生式煞車系統</vt:lpstr>
      <vt:lpstr>最佳化下坡自動防煞</vt:lpstr>
      <vt:lpstr>PowerPoint 簡報</vt:lpstr>
      <vt:lpstr>專利及獲獎</vt:lpstr>
      <vt:lpstr>三、具加濕功能多功能省電空調機創作動機</vt:lpstr>
      <vt:lpstr>PowerPoint 簡報</vt:lpstr>
      <vt:lpstr>熱天開冷氣</vt:lpstr>
      <vt:lpstr>PowerPoint 簡報</vt:lpstr>
      <vt:lpstr>PowerPoint 簡報</vt:lpstr>
      <vt:lpstr>專利及獲獎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Hollings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太陽能輔助電動輪椅之驅動器研製</dc:title>
  <dc:creator>Holling</dc:creator>
  <cp:lastModifiedBy>user</cp:lastModifiedBy>
  <cp:revision>457</cp:revision>
  <dcterms:created xsi:type="dcterms:W3CDTF">2008-12-16T04:10:57Z</dcterms:created>
  <dcterms:modified xsi:type="dcterms:W3CDTF">2015-01-13T08:09:20Z</dcterms:modified>
</cp:coreProperties>
</file>